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80" r:id="rId2"/>
    <p:sldId id="264" r:id="rId3"/>
    <p:sldId id="276" r:id="rId4"/>
    <p:sldId id="278" r:id="rId5"/>
    <p:sldId id="285" r:id="rId6"/>
    <p:sldId id="261" r:id="rId7"/>
    <p:sldId id="284" r:id="rId8"/>
    <p:sldId id="268" r:id="rId9"/>
    <p:sldId id="273" r:id="rId10"/>
    <p:sldId id="274" r:id="rId11"/>
    <p:sldId id="286" r:id="rId12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420"/>
    <a:srgbClr val="252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08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3" d="100"/>
          <a:sy n="53" d="100"/>
        </p:scale>
        <p:origin x="1986" y="84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59BF1-612F-4DBD-8A41-8CA4C104E932}" type="datetimeFigureOut">
              <a:rPr lang="en-NZ" smtClean="0"/>
              <a:t>18/01/2017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40F58-D6EE-4040-98A6-3F32127C9EE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3059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019EC-493A-4136-88F5-F5F0E54D12CC}" type="datetimeFigureOut">
              <a:rPr lang="en-NZ" smtClean="0"/>
              <a:t>18/01/2017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D3F9B-0E42-4AC3-9B45-506425F2A52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6629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3CDDB-1F6F-4ACD-928A-1CA5F9A76874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17516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8" name="object 2"/>
          <p:cNvSpPr/>
          <p:nvPr userDrawn="1"/>
        </p:nvSpPr>
        <p:spPr>
          <a:xfrm>
            <a:off x="0" y="3886200"/>
            <a:ext cx="12192000" cy="2492886"/>
          </a:xfrm>
          <a:custGeom>
            <a:avLst/>
            <a:gdLst/>
            <a:ahLst/>
            <a:cxnLst/>
            <a:rect l="l" t="t" r="r" b="b"/>
            <a:pathLst>
              <a:path w="20104100" h="1141095">
                <a:moveTo>
                  <a:pt x="0" y="1140949"/>
                </a:moveTo>
                <a:lnTo>
                  <a:pt x="20104099" y="1140949"/>
                </a:lnTo>
                <a:lnTo>
                  <a:pt x="20104099" y="0"/>
                </a:lnTo>
                <a:lnTo>
                  <a:pt x="0" y="0"/>
                </a:lnTo>
                <a:lnTo>
                  <a:pt x="0" y="1140949"/>
                </a:lnTo>
                <a:close/>
              </a:path>
            </a:pathLst>
          </a:custGeom>
          <a:solidFill>
            <a:srgbClr val="FFF1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62538" y="4556045"/>
            <a:ext cx="9144000" cy="1152000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Module title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62538" y="5864591"/>
            <a:ext cx="9144000" cy="40329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252379"/>
                </a:solidFill>
                <a:latin typeface="Gotham Bold" pitchFamily="50" charset="0"/>
                <a:cs typeface="Gotham Bol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Module x Presentation</a:t>
            </a:r>
            <a:endParaRPr lang="en-NZ" dirty="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2862538" y="4034803"/>
            <a:ext cx="9144000" cy="400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DE6420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tham Book" pitchFamily="50" charset="0"/>
                <a:ea typeface="+mn-ea"/>
                <a:cs typeface="Gotham Book" pitchFamily="50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252379"/>
                </a:solidFill>
                <a:latin typeface="Pakiwaituhi" panose="00000500000000000000" pitchFamily="50" charset="0"/>
              </a:rPr>
              <a:t>Teachers and Teacher Aides Working Together</a:t>
            </a:r>
            <a:endParaRPr lang="en-NZ" sz="1800" dirty="0">
              <a:solidFill>
                <a:srgbClr val="252379"/>
              </a:solidFill>
              <a:latin typeface="Pakiwaituhi" panose="00000500000000000000" pitchFamily="50" charset="0"/>
            </a:endParaRPr>
          </a:p>
        </p:txBody>
      </p:sp>
      <p:sp>
        <p:nvSpPr>
          <p:cNvPr id="9" name="object 2"/>
          <p:cNvSpPr/>
          <p:nvPr userDrawn="1"/>
        </p:nvSpPr>
        <p:spPr>
          <a:xfrm>
            <a:off x="0" y="6388521"/>
            <a:ext cx="12192000" cy="108000"/>
          </a:xfrm>
          <a:custGeom>
            <a:avLst/>
            <a:gdLst/>
            <a:ahLst/>
            <a:cxnLst/>
            <a:rect l="l" t="t" r="r" b="b"/>
            <a:pathLst>
              <a:path w="20104100" h="1141095">
                <a:moveTo>
                  <a:pt x="0" y="1140949"/>
                </a:moveTo>
                <a:lnTo>
                  <a:pt x="20104099" y="1140949"/>
                </a:lnTo>
                <a:lnTo>
                  <a:pt x="20104099" y="0"/>
                </a:lnTo>
                <a:lnTo>
                  <a:pt x="0" y="0"/>
                </a:lnTo>
                <a:lnTo>
                  <a:pt x="0" y="1140949"/>
                </a:lnTo>
                <a:close/>
              </a:path>
            </a:pathLst>
          </a:custGeom>
          <a:solidFill>
            <a:srgbClr val="DE6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 descr="nautilus-feath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2677076" cy="260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59661"/>
      </p:ext>
    </p:extLst>
  </p:cSld>
  <p:clrMapOvr>
    <a:masterClrMapping/>
  </p:clrMapOvr>
  <p:transition spd="slow" advClick="0" advTm="2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5124"/>
            <a:ext cx="5508000" cy="1152000"/>
          </a:xfrm>
        </p:spPr>
        <p:txBody>
          <a:bodyPr anchor="t"/>
          <a:lstStyle>
            <a:lvl1pPr>
              <a:lnSpc>
                <a:spcPct val="110000"/>
              </a:lnSpc>
              <a:defRPr/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620000"/>
            <a:ext cx="5544000" cy="4716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20104100" h="1141095">
                <a:moveTo>
                  <a:pt x="0" y="1140949"/>
                </a:moveTo>
                <a:lnTo>
                  <a:pt x="20104099" y="1140949"/>
                </a:lnTo>
                <a:lnTo>
                  <a:pt x="20104099" y="0"/>
                </a:lnTo>
                <a:lnTo>
                  <a:pt x="0" y="0"/>
                </a:lnTo>
                <a:lnTo>
                  <a:pt x="0" y="1140949"/>
                </a:lnTo>
                <a:close/>
              </a:path>
            </a:pathLst>
          </a:custGeom>
          <a:solidFill>
            <a:srgbClr val="DE64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719763"/>
      </p:ext>
    </p:extLst>
  </p:cSld>
  <p:clrMapOvr>
    <a:masterClrMapping/>
  </p:clrMapOvr>
  <p:transition spd="slow" advClick="0" advTm="20000">
    <p:fade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5125"/>
            <a:ext cx="9288000" cy="115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620000"/>
            <a:ext cx="9288000" cy="2160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0" y="4093624"/>
            <a:ext cx="12192000" cy="2764375"/>
          </a:xfrm>
          <a:custGeom>
            <a:avLst/>
            <a:gdLst/>
            <a:ahLst/>
            <a:cxnLst/>
            <a:rect l="l" t="t" r="r" b="b"/>
            <a:pathLst>
              <a:path w="20104100" h="1141095">
                <a:moveTo>
                  <a:pt x="0" y="1140949"/>
                </a:moveTo>
                <a:lnTo>
                  <a:pt x="20104099" y="1140949"/>
                </a:lnTo>
                <a:lnTo>
                  <a:pt x="20104099" y="0"/>
                </a:lnTo>
                <a:lnTo>
                  <a:pt x="0" y="0"/>
                </a:lnTo>
                <a:lnTo>
                  <a:pt x="0" y="1140949"/>
                </a:lnTo>
                <a:close/>
              </a:path>
            </a:pathLst>
          </a:custGeom>
          <a:solidFill>
            <a:srgbClr val="DE64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2692076"/>
      </p:ext>
    </p:extLst>
  </p:cSld>
  <p:clrMapOvr>
    <a:masterClrMapping/>
  </p:clrMapOvr>
  <p:transition spd="slow" advClick="0" advTm="20000"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5125"/>
            <a:ext cx="5508000" cy="115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620000"/>
            <a:ext cx="5508000" cy="4788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19616878"/>
      </p:ext>
    </p:extLst>
  </p:cSld>
  <p:clrMapOvr>
    <a:masterClrMapping/>
  </p:clrMapOvr>
  <p:transition spd="slow" advClick="0" advTm="20000"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0000" y="3672000"/>
            <a:ext cx="5760000" cy="57600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r>
              <a:rPr lang="en-US" dirty="0"/>
              <a:t>Click to edit Master title</a:t>
            </a:r>
            <a:endParaRPr lang="en-NZ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0000" y="4356000"/>
            <a:ext cx="5760000" cy="2304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99723470"/>
      </p:ext>
    </p:extLst>
  </p:cSld>
  <p:clrMapOvr>
    <a:masterClrMapping/>
  </p:clrMapOvr>
  <p:transition spd="slow" advClick="0" advTm="20000"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0000" y="3672000"/>
            <a:ext cx="9360000" cy="57600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0000" y="4356000"/>
            <a:ext cx="9393600" cy="2340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65995745"/>
      </p:ext>
    </p:extLst>
  </p:cSld>
  <p:clrMapOvr>
    <a:masterClrMapping/>
  </p:clrMapOvr>
  <p:transition spd="slow" advClick="0" advTm="20000"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488000" y="360000"/>
            <a:ext cx="4572000" cy="115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488000" y="1727200"/>
            <a:ext cx="4572000" cy="4932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74430220"/>
      </p:ext>
    </p:extLst>
  </p:cSld>
  <p:clrMapOvr>
    <a:masterClrMapping/>
  </p:clrMapOvr>
  <p:transition spd="slow" advClick="0" advTm="20000"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0" y="-15875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20104100" h="1141095">
                <a:moveTo>
                  <a:pt x="0" y="1140949"/>
                </a:moveTo>
                <a:lnTo>
                  <a:pt x="20104099" y="1140949"/>
                </a:lnTo>
                <a:lnTo>
                  <a:pt x="20104099" y="0"/>
                </a:lnTo>
                <a:lnTo>
                  <a:pt x="0" y="0"/>
                </a:lnTo>
                <a:lnTo>
                  <a:pt x="0" y="1140949"/>
                </a:lnTo>
                <a:close/>
              </a:path>
            </a:pathLst>
          </a:custGeom>
          <a:solidFill>
            <a:srgbClr val="DE64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5125"/>
            <a:ext cx="55080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5050" y="1825625"/>
            <a:ext cx="5544000" cy="4716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object 2"/>
          <p:cNvSpPr/>
          <p:nvPr userDrawn="1"/>
        </p:nvSpPr>
        <p:spPr>
          <a:xfrm>
            <a:off x="360001" y="1740464"/>
            <a:ext cx="5374050" cy="4801161"/>
          </a:xfrm>
          <a:prstGeom prst="rect">
            <a:avLst/>
          </a:prstGeom>
          <a:solidFill>
            <a:schemeClr val="bg1"/>
          </a:solidFill>
          <a:ln w="38100">
            <a:noFill/>
            <a:prstDash val="lg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>
          <a:xfrm>
            <a:off x="535273" y="1882775"/>
            <a:ext cx="5027327" cy="255763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kern="0" dirty="0" err="1">
                <a:solidFill>
                  <a:srgbClr val="252379"/>
                </a:solidFill>
                <a:latin typeface="Gotham Bold" pitchFamily="50" charset="0"/>
                <a:cs typeface="Gotham Bold" pitchFamily="50" charset="0"/>
              </a:rPr>
              <a:t>Ngā</a:t>
            </a:r>
            <a:r>
              <a:rPr lang="en-US" sz="2400" kern="0" dirty="0">
                <a:solidFill>
                  <a:srgbClr val="252379"/>
                </a:solidFill>
                <a:latin typeface="Gotham Bold" pitchFamily="50" charset="0"/>
                <a:cs typeface="Gotham Bold" pitchFamily="50" charset="0"/>
              </a:rPr>
              <a:t> </a:t>
            </a:r>
            <a:r>
              <a:rPr lang="en-US" sz="2400" kern="0" dirty="0" err="1">
                <a:solidFill>
                  <a:srgbClr val="252379"/>
                </a:solidFill>
                <a:latin typeface="Gotham Bold" pitchFamily="50" charset="0"/>
                <a:cs typeface="Gotham Bold" pitchFamily="50" charset="0"/>
              </a:rPr>
              <a:t>mihi</a:t>
            </a:r>
            <a:r>
              <a:rPr lang="en-US" sz="2400" kern="0" dirty="0">
                <a:solidFill>
                  <a:srgbClr val="252379"/>
                </a:solidFill>
                <a:latin typeface="Gotham Bold" pitchFamily="50" charset="0"/>
                <a:cs typeface="Gotham Bold" pitchFamily="50" charset="0"/>
              </a:rPr>
              <a:t>! </a:t>
            </a:r>
          </a:p>
          <a:p>
            <a:pPr>
              <a:spcAft>
                <a:spcPts val="1200"/>
              </a:spcAft>
            </a:pPr>
            <a:r>
              <a:rPr lang="en-GB" sz="2400" kern="0" dirty="0">
                <a:solidFill>
                  <a:srgbClr val="252379"/>
                </a:solidFill>
                <a:latin typeface="Gotham Bold" pitchFamily="50" charset="0"/>
                <a:cs typeface="Gotham Bold" pitchFamily="50" charset="0"/>
              </a:rPr>
              <a:t>It’s time to choose an activity from the workbook for this module. </a:t>
            </a:r>
            <a:r>
              <a:rPr lang="en-US" sz="2400" kern="0" dirty="0">
                <a:solidFill>
                  <a:srgbClr val="252379"/>
                </a:solidFill>
                <a:latin typeface="Gotham Bold" pitchFamily="50" charset="0"/>
                <a:cs typeface="Gotham Bold" pitchFamily="50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42" y="3352194"/>
            <a:ext cx="4659609" cy="323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0223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r="2847"/>
          <a:stretch/>
        </p:blipFill>
        <p:spPr>
          <a:xfrm>
            <a:off x="350" y="0"/>
            <a:ext cx="12195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1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728000"/>
            <a:ext cx="10512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9765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63" r:id="rId6"/>
    <p:sldLayoutId id="2147483665" r:id="rId7"/>
    <p:sldLayoutId id="2147483664" r:id="rId8"/>
    <p:sldLayoutId id="2147483667" r:id="rId9"/>
  </p:sldLayoutIdLst>
  <p:transition spd="slow" advClick="0" advTm="20000">
    <p:fade/>
  </p:transition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000" kern="1200">
          <a:solidFill>
            <a:srgbClr val="252379"/>
          </a:solidFill>
          <a:latin typeface="Pakiwaituhi" panose="000005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600" kern="1200">
          <a:solidFill>
            <a:schemeClr val="tx1"/>
          </a:solidFill>
          <a:latin typeface="Gotham Book" pitchFamily="50" charset="0"/>
          <a:ea typeface="+mn-ea"/>
          <a:cs typeface="Gotham Book" pitchFamily="50" charset="0"/>
        </a:defRPr>
      </a:lvl1pPr>
      <a:lvl2pPr marL="0" indent="-36000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Clr>
          <a:srgbClr val="DE64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Gotham Book" pitchFamily="50" charset="0"/>
          <a:ea typeface="+mn-ea"/>
          <a:cs typeface="Gotham Book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sandteachersaides.tki.org.nz/Our-roles/Module-2" TargetMode="External"/><Relationship Id="rId2" Type="http://schemas.openxmlformats.org/officeDocument/2006/relationships/hyperlink" Target="http://teachersandteacheraides.tki.org.nz/Teachers-and-teachers-aides/Our-roles/Module-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2847"/>
          <a:stretch/>
        </p:blipFill>
        <p:spPr>
          <a:xfrm>
            <a:off x="-3073" y="0"/>
            <a:ext cx="12194645" cy="6858000"/>
          </a:xfrm>
          <a:prstGeom prst="rect">
            <a:avLst/>
          </a:prstGeom>
        </p:spPr>
      </p:pic>
      <p:sp>
        <p:nvSpPr>
          <p:cNvPr id="8" name="object 2"/>
          <p:cNvSpPr/>
          <p:nvPr/>
        </p:nvSpPr>
        <p:spPr>
          <a:xfrm>
            <a:off x="856" y="4353155"/>
            <a:ext cx="12191144" cy="1954198"/>
          </a:xfrm>
          <a:custGeom>
            <a:avLst/>
            <a:gdLst/>
            <a:ahLst/>
            <a:cxnLst/>
            <a:rect l="l" t="t" r="r" b="b"/>
            <a:pathLst>
              <a:path w="20104100" h="1141095">
                <a:moveTo>
                  <a:pt x="0" y="1140949"/>
                </a:moveTo>
                <a:lnTo>
                  <a:pt x="20104099" y="1140949"/>
                </a:lnTo>
                <a:lnTo>
                  <a:pt x="20104099" y="0"/>
                </a:lnTo>
                <a:lnTo>
                  <a:pt x="0" y="0"/>
                </a:lnTo>
                <a:lnTo>
                  <a:pt x="0" y="1140949"/>
                </a:lnTo>
                <a:close/>
              </a:path>
            </a:pathLst>
          </a:custGeom>
          <a:solidFill>
            <a:srgbClr val="FFF1A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" name="object 6"/>
          <p:cNvSpPr txBox="1"/>
          <p:nvPr/>
        </p:nvSpPr>
        <p:spPr>
          <a:xfrm>
            <a:off x="2687459" y="4861440"/>
            <a:ext cx="8861055" cy="792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>
              <a:lnSpc>
                <a:spcPct val="111200"/>
              </a:lnSpc>
              <a:tabLst>
                <a:tab pos="1086651" algn="l"/>
                <a:tab pos="2174456" algn="l"/>
                <a:tab pos="3050862" algn="l"/>
                <a:tab pos="4985038" algn="l"/>
              </a:tabLst>
            </a:pPr>
            <a:r>
              <a:rPr sz="2698" b="1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lang="en-AU" sz="2698" b="1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98" b="1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AU" sz="2698" b="1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98" b="1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r>
              <a:rPr lang="en-AU" sz="2698" b="1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98" b="1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Aides: Who</a:t>
            </a:r>
            <a:r>
              <a:rPr lang="en-AU" sz="2698" b="1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2698" b="1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AU" sz="2698" b="1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2698" b="1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hat?</a:t>
            </a:r>
            <a:endParaRPr lang="en-NZ" sz="2698" b="1" dirty="0">
              <a:solidFill>
                <a:srgbClr val="2523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3081">
              <a:lnSpc>
                <a:spcPct val="111200"/>
              </a:lnSpc>
              <a:tabLst>
                <a:tab pos="1086651" algn="l"/>
                <a:tab pos="2174456" algn="l"/>
                <a:tab pos="3050862" algn="l"/>
                <a:tab pos="4985038" algn="l"/>
              </a:tabLst>
            </a:pPr>
            <a:r>
              <a:rPr lang="en-NZ" sz="1940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1 Presentation</a:t>
            </a:r>
            <a:endParaRPr sz="1940" dirty="0">
              <a:solidFill>
                <a:srgbClr val="2523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2696458" y="4630402"/>
            <a:ext cx="7142369" cy="181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/>
            <a:r>
              <a:rPr sz="1182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 and Teacher Aides Working Together</a:t>
            </a:r>
          </a:p>
        </p:txBody>
      </p:sp>
      <p:sp>
        <p:nvSpPr>
          <p:cNvPr id="13" name="object 2"/>
          <p:cNvSpPr/>
          <p:nvPr/>
        </p:nvSpPr>
        <p:spPr>
          <a:xfrm>
            <a:off x="428" y="6307353"/>
            <a:ext cx="12191144" cy="130983"/>
          </a:xfrm>
          <a:custGeom>
            <a:avLst/>
            <a:gdLst/>
            <a:ahLst/>
            <a:cxnLst/>
            <a:rect l="l" t="t" r="r" b="b"/>
            <a:pathLst>
              <a:path w="20104100" h="1141095">
                <a:moveTo>
                  <a:pt x="0" y="1140949"/>
                </a:moveTo>
                <a:lnTo>
                  <a:pt x="20104099" y="1140949"/>
                </a:lnTo>
                <a:lnTo>
                  <a:pt x="20104099" y="0"/>
                </a:lnTo>
                <a:lnTo>
                  <a:pt x="0" y="0"/>
                </a:lnTo>
                <a:lnTo>
                  <a:pt x="0" y="1140949"/>
                </a:lnTo>
                <a:close/>
              </a:path>
            </a:pathLst>
          </a:custGeom>
          <a:solidFill>
            <a:srgbClr val="DE642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2" name="Picture 11" descr="nautilus-feath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4" y="4306947"/>
            <a:ext cx="2067233" cy="20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5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64">
        <p:fade/>
      </p:transition>
    </mc:Choice>
    <mc:Fallback xmlns="">
      <p:transition spd="med" advTm="4664">
        <p:fade/>
      </p:transition>
    </mc:Fallback>
  </mc:AlternateContent>
  <p:extLst mod="1">
    <p:ext uri="{E180D4A7-C9FB-4DFB-919C-405C955672EB}">
      <p14:showEvtLst xmlns:p14="http://schemas.microsoft.com/office/powerpoint/2010/main">
        <p14:playEvt time="154" objId="3"/>
        <p14:stopEvt time="4782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0000" y="365124"/>
            <a:ext cx="5508000" cy="843744"/>
          </a:xfrm>
        </p:spPr>
        <p:txBody>
          <a:bodyPr>
            <a:normAutofit/>
          </a:bodyPr>
          <a:lstStyle/>
          <a:p>
            <a:r>
              <a:rPr lang="en-NZ" b="1" dirty="0">
                <a:latin typeface="Arial" panose="020B0604020202020204" pitchFamily="34" charset="0"/>
                <a:cs typeface="Arial" panose="020B0604020202020204" pitchFamily="34" charset="0"/>
              </a:rPr>
              <a:t>Getting together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4000" y="974724"/>
            <a:ext cx="5544000" cy="4716000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DE642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Set up a regular meeting time during the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teacher aide’s working hours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buClr>
                <a:srgbClr val="DE642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Find ways to maintain ongoing communication.</a:t>
            </a:r>
          </a:p>
          <a:p>
            <a:endParaRPr lang="en-NZ" dirty="0"/>
          </a:p>
        </p:txBody>
      </p:sp>
      <p:sp>
        <p:nvSpPr>
          <p:cNvPr id="10" name="object 2"/>
          <p:cNvSpPr/>
          <p:nvPr/>
        </p:nvSpPr>
        <p:spPr>
          <a:xfrm>
            <a:off x="6659742" y="3979838"/>
            <a:ext cx="5002376" cy="2272991"/>
          </a:xfrm>
          <a:prstGeom prst="rect">
            <a:avLst/>
          </a:prstGeom>
          <a:solidFill>
            <a:srgbClr val="FFF1A4"/>
          </a:solidFill>
          <a:ln w="38100">
            <a:noFill/>
            <a:prstDash val="lgDash"/>
          </a:ln>
        </p:spPr>
        <p:txBody>
          <a:bodyPr wrap="square" lIns="540000" tIns="468000" rIns="540000" bIns="576000" rtlCol="0">
            <a:spAutoFit/>
          </a:bodyPr>
          <a:lstStyle/>
          <a:p>
            <a:pPr>
              <a:lnSpc>
                <a:spcPct val="110000"/>
              </a:lnSpc>
              <a:buClr>
                <a:srgbClr val="DE6420"/>
              </a:buClr>
            </a:pPr>
            <a:r>
              <a:rPr lang="en-US" sz="2400" b="1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some strategies that would help you to communicate better?</a:t>
            </a:r>
          </a:p>
        </p:txBody>
      </p:sp>
    </p:spTree>
    <p:extLst>
      <p:ext uri="{BB962C8B-B14F-4D97-AF65-F5344CB8AC3E}">
        <p14:creationId xmlns:p14="http://schemas.microsoft.com/office/powerpoint/2010/main" val="2120241621"/>
      </p:ext>
    </p:extLst>
  </p:cSld>
  <p:clrMapOvr>
    <a:masterClrMapping/>
  </p:clrMapOvr>
  <p:transition spd="slow" advClick="0" advTm="358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6008914" cy="6858000"/>
          </a:xfrm>
          <a:prstGeom prst="rect">
            <a:avLst/>
          </a:prstGeom>
          <a:solidFill>
            <a:srgbClr val="DE6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076" y="969646"/>
            <a:ext cx="4572000" cy="796813"/>
          </a:xfrm>
        </p:spPr>
        <p:txBody>
          <a:bodyPr/>
          <a:lstStyle/>
          <a:p>
            <a:r>
              <a:rPr lang="en-N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</a:t>
            </a:r>
          </a:p>
        </p:txBody>
      </p:sp>
      <p:sp>
        <p:nvSpPr>
          <p:cNvPr id="5" name="object 2"/>
          <p:cNvSpPr/>
          <p:nvPr/>
        </p:nvSpPr>
        <p:spPr>
          <a:xfrm>
            <a:off x="6156259" y="1512000"/>
            <a:ext cx="5295127" cy="4522110"/>
          </a:xfrm>
          <a:custGeom>
            <a:avLst/>
            <a:gdLst/>
            <a:ahLst/>
            <a:cxnLst/>
            <a:rect l="l" t="t" r="r" b="b"/>
            <a:pathLst>
              <a:path w="8746490" h="4585970">
                <a:moveTo>
                  <a:pt x="8449261" y="0"/>
                </a:moveTo>
                <a:lnTo>
                  <a:pt x="296807" y="0"/>
                </a:lnTo>
                <a:lnTo>
                  <a:pt x="237640" y="108"/>
                </a:lnTo>
                <a:lnTo>
                  <a:pt x="186910" y="865"/>
                </a:lnTo>
                <a:lnTo>
                  <a:pt x="143969" y="2920"/>
                </a:lnTo>
                <a:lnTo>
                  <a:pt x="78853" y="13520"/>
                </a:lnTo>
                <a:lnTo>
                  <a:pt x="37100" y="37100"/>
                </a:lnTo>
                <a:lnTo>
                  <a:pt x="13520" y="78853"/>
                </a:lnTo>
                <a:lnTo>
                  <a:pt x="2920" y="143969"/>
                </a:lnTo>
                <a:lnTo>
                  <a:pt x="865" y="186910"/>
                </a:lnTo>
                <a:lnTo>
                  <a:pt x="108" y="237640"/>
                </a:lnTo>
                <a:lnTo>
                  <a:pt x="0" y="296807"/>
                </a:lnTo>
                <a:lnTo>
                  <a:pt x="0" y="4288937"/>
                </a:lnTo>
                <a:lnTo>
                  <a:pt x="108" y="4348106"/>
                </a:lnTo>
                <a:lnTo>
                  <a:pt x="865" y="4398838"/>
                </a:lnTo>
                <a:lnTo>
                  <a:pt x="2920" y="4441781"/>
                </a:lnTo>
                <a:lnTo>
                  <a:pt x="13520" y="4506899"/>
                </a:lnTo>
                <a:lnTo>
                  <a:pt x="37100" y="4548653"/>
                </a:lnTo>
                <a:lnTo>
                  <a:pt x="78853" y="4572234"/>
                </a:lnTo>
                <a:lnTo>
                  <a:pt x="143969" y="4582835"/>
                </a:lnTo>
                <a:lnTo>
                  <a:pt x="186910" y="4584890"/>
                </a:lnTo>
                <a:lnTo>
                  <a:pt x="237640" y="4585647"/>
                </a:lnTo>
                <a:lnTo>
                  <a:pt x="296807" y="4585755"/>
                </a:lnTo>
                <a:lnTo>
                  <a:pt x="8449261" y="4585755"/>
                </a:lnTo>
                <a:lnTo>
                  <a:pt x="8508427" y="4585647"/>
                </a:lnTo>
                <a:lnTo>
                  <a:pt x="8559157" y="4584890"/>
                </a:lnTo>
                <a:lnTo>
                  <a:pt x="8602099" y="4582835"/>
                </a:lnTo>
                <a:lnTo>
                  <a:pt x="8667215" y="4572234"/>
                </a:lnTo>
                <a:lnTo>
                  <a:pt x="8708967" y="4548653"/>
                </a:lnTo>
                <a:lnTo>
                  <a:pt x="8732548" y="4506899"/>
                </a:lnTo>
                <a:lnTo>
                  <a:pt x="8743148" y="4441781"/>
                </a:lnTo>
                <a:lnTo>
                  <a:pt x="8745203" y="4398838"/>
                </a:lnTo>
                <a:lnTo>
                  <a:pt x="8745960" y="4348106"/>
                </a:lnTo>
                <a:lnTo>
                  <a:pt x="8746068" y="4288937"/>
                </a:lnTo>
                <a:lnTo>
                  <a:pt x="8746068" y="296807"/>
                </a:lnTo>
                <a:lnTo>
                  <a:pt x="8745960" y="237640"/>
                </a:lnTo>
                <a:lnTo>
                  <a:pt x="8745203" y="186910"/>
                </a:lnTo>
                <a:lnTo>
                  <a:pt x="8743148" y="143969"/>
                </a:lnTo>
                <a:lnTo>
                  <a:pt x="8732548" y="78853"/>
                </a:lnTo>
                <a:lnTo>
                  <a:pt x="8708967" y="37100"/>
                </a:lnTo>
                <a:lnTo>
                  <a:pt x="8667215" y="13520"/>
                </a:lnTo>
                <a:lnTo>
                  <a:pt x="8602099" y="2920"/>
                </a:lnTo>
                <a:lnTo>
                  <a:pt x="8559157" y="865"/>
                </a:lnTo>
                <a:lnTo>
                  <a:pt x="8508427" y="108"/>
                </a:lnTo>
                <a:lnTo>
                  <a:pt x="8449261" y="0"/>
                </a:lnTo>
                <a:close/>
              </a:path>
            </a:pathLst>
          </a:custGeom>
          <a:solidFill>
            <a:srgbClr val="FFFFFF"/>
          </a:solidFill>
          <a:ln w="38100">
            <a:noFill/>
            <a:prstDash val="lgDash"/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19342" y="1050864"/>
            <a:ext cx="5873920" cy="5465846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Download the workbook for this module at: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http://teachersandteacheraides.tki.org.nz/Teachers-and-teachers-aides/Our-roles/Module-1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To find out more about </a:t>
            </a:r>
            <a:r>
              <a:rPr lang="en-GB" sz="2600" i="1" dirty="0">
                <a:latin typeface="Arial" panose="020B0604020202020204" pitchFamily="34" charset="0"/>
                <a:cs typeface="Arial" panose="020B0604020202020204" pitchFamily="34" charset="0"/>
              </a:rPr>
              <a:t>Teachers and Teacher Aides Working Together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and to access the other modules go to: 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teachersandteacheraides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.tki.org.nz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chemeClr val="accent2">
                  <a:lumMod val="75000"/>
                </a:schemeClr>
              </a:buClr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We wish you well in your learning!</a:t>
            </a:r>
          </a:p>
          <a:p>
            <a:r>
              <a:rPr lang="en-US" sz="3600" kern="0" dirty="0">
                <a:latin typeface="Gotham Book" pitchFamily="50" charset="0"/>
                <a:cs typeface="Gotham Book" pitchFamily="50" charset="0"/>
              </a:rPr>
              <a:t> </a:t>
            </a:r>
          </a:p>
        </p:txBody>
      </p:sp>
      <p:sp>
        <p:nvSpPr>
          <p:cNvPr id="8" name="object 2"/>
          <p:cNvSpPr/>
          <p:nvPr/>
        </p:nvSpPr>
        <p:spPr>
          <a:xfrm>
            <a:off x="585076" y="1766460"/>
            <a:ext cx="4802995" cy="4522110"/>
          </a:xfrm>
          <a:prstGeom prst="rect">
            <a:avLst/>
          </a:prstGeom>
          <a:solidFill>
            <a:schemeClr val="bg1"/>
          </a:solidFill>
          <a:ln w="38100">
            <a:noFill/>
            <a:prstDash val="lgDash"/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73254" y="2048855"/>
            <a:ext cx="4026640" cy="155095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728"/>
              </a:spcAft>
            </a:pPr>
            <a:r>
              <a:rPr lang="en-US" sz="2183" kern="0" dirty="0" err="1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Ngā</a:t>
            </a:r>
            <a:r>
              <a:rPr lang="en-US" sz="2183" kern="0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83" kern="0" dirty="0" err="1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mihi</a:t>
            </a:r>
            <a:r>
              <a:rPr lang="en-US" sz="2183" kern="0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>
              <a:spcAft>
                <a:spcPts val="728"/>
              </a:spcAft>
            </a:pPr>
            <a:r>
              <a:rPr lang="en-GB" sz="2183" kern="0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time to choose an activity from the workbook for this module. </a:t>
            </a:r>
            <a:r>
              <a:rPr lang="en-US" sz="2183" kern="0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89" y="3707574"/>
            <a:ext cx="3538538" cy="240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2433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>
                <a:latin typeface="Arial" panose="020B0604020202020204" pitchFamily="34" charset="0"/>
                <a:cs typeface="Arial" panose="020B0604020202020204" pitchFamily="34" charset="0"/>
              </a:rPr>
              <a:t>Introducing the module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000" y="1042484"/>
            <a:ext cx="5544000" cy="4716000"/>
          </a:xfrm>
        </p:spPr>
        <p:txBody>
          <a:bodyPr/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The module is about the roles and responsibilities of a teacher and teacher aide.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NZ" dirty="0">
                <a:latin typeface="Arial" panose="020B0604020202020204" pitchFamily="34" charset="0"/>
                <a:cs typeface="Arial" panose="020B0604020202020204" pitchFamily="34" charset="0"/>
              </a:rPr>
              <a:t>It is for both teachers and teacher aides.</a:t>
            </a:r>
          </a:p>
          <a:p>
            <a:endParaRPr lang="en-NZ" dirty="0"/>
          </a:p>
        </p:txBody>
      </p:sp>
      <p:sp>
        <p:nvSpPr>
          <p:cNvPr id="8" name="object 2"/>
          <p:cNvSpPr/>
          <p:nvPr/>
        </p:nvSpPr>
        <p:spPr>
          <a:xfrm>
            <a:off x="6623807" y="4542054"/>
            <a:ext cx="4978869" cy="1794022"/>
          </a:xfrm>
          <a:prstGeom prst="rect">
            <a:avLst/>
          </a:prstGeom>
          <a:solidFill>
            <a:srgbClr val="FFF1A4"/>
          </a:solidFill>
          <a:ln w="38100">
            <a:noFill/>
            <a:prstDash val="lgDash"/>
          </a:ln>
        </p:spPr>
        <p:txBody>
          <a:bodyPr wrap="square" lIns="540000" tIns="396000" rIns="540000" bIns="540000" rtlCol="0">
            <a:spAutoFit/>
          </a:bodyPr>
          <a:lstStyle/>
          <a:p>
            <a:pPr>
              <a:lnSpc>
                <a:spcPct val="110000"/>
              </a:lnSpc>
              <a:buClr>
                <a:srgbClr val="DE6420"/>
              </a:buClr>
            </a:pPr>
            <a:r>
              <a:rPr lang="en-NZ" sz="2400" b="1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take your time to think and reflect.</a:t>
            </a:r>
          </a:p>
        </p:txBody>
      </p:sp>
    </p:spTree>
    <p:extLst>
      <p:ext uri="{BB962C8B-B14F-4D97-AF65-F5344CB8AC3E}">
        <p14:creationId xmlns:p14="http://schemas.microsoft.com/office/powerpoint/2010/main" val="2828511677"/>
      </p:ext>
    </p:extLst>
  </p:cSld>
  <p:clrMapOvr>
    <a:masterClrMapping/>
  </p:clrMapOvr>
  <p:transition spd="slow" advClick="0" advTm="304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/>
          <p:cNvSpPr txBox="1">
            <a:spLocks/>
          </p:cNvSpPr>
          <p:nvPr/>
        </p:nvSpPr>
        <p:spPr>
          <a:xfrm>
            <a:off x="360000" y="365124"/>
            <a:ext cx="5508000" cy="115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kern="1200">
                <a:solidFill>
                  <a:srgbClr val="252379"/>
                </a:solidFill>
                <a:latin typeface="Pakiwaituhi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NZ" b="1" dirty="0">
                <a:latin typeface="Arial" panose="020B0604020202020204" pitchFamily="34" charset="0"/>
                <a:cs typeface="Arial" panose="020B0604020202020204" pitchFamily="34" charset="0"/>
              </a:rPr>
              <a:t>Why this module?</a:t>
            </a:r>
          </a:p>
        </p:txBody>
      </p:sp>
      <p:sp>
        <p:nvSpPr>
          <p:cNvPr id="8" name="Content Placeholder 9"/>
          <p:cNvSpPr txBox="1">
            <a:spLocks/>
          </p:cNvSpPr>
          <p:nvPr/>
        </p:nvSpPr>
        <p:spPr>
          <a:xfrm>
            <a:off x="360000" y="941124"/>
            <a:ext cx="5544000" cy="47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  <a:lvl2pPr marL="0" indent="-360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DE64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Gotham Book" pitchFamily="50" charset="0"/>
                <a:ea typeface="+mn-ea"/>
                <a:cs typeface="Gotham Book" pitchFamily="5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2800" dirty="0"/>
          </a:p>
        </p:txBody>
      </p:sp>
      <p:sp>
        <p:nvSpPr>
          <p:cNvPr id="5" name="Rectangle 4"/>
          <p:cNvSpPr/>
          <p:nvPr/>
        </p:nvSpPr>
        <p:spPr>
          <a:xfrm>
            <a:off x="360000" y="941124"/>
            <a:ext cx="5400720" cy="2317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Research shows that often:</a:t>
            </a:r>
          </a:p>
          <a:p>
            <a:pPr lvl="1" indent="-457200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teacher aides are unsure about their roles</a:t>
            </a:r>
          </a:p>
          <a:p>
            <a:pPr lvl="1" indent="-457200">
              <a:spcBef>
                <a:spcPts val="600"/>
              </a:spcBef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teachers are unsure about their roles in relation to teacher aides.</a:t>
            </a:r>
          </a:p>
        </p:txBody>
      </p:sp>
      <p:sp>
        <p:nvSpPr>
          <p:cNvPr id="10" name="object 2"/>
          <p:cNvSpPr/>
          <p:nvPr/>
        </p:nvSpPr>
        <p:spPr>
          <a:xfrm>
            <a:off x="6685104" y="3313192"/>
            <a:ext cx="4878540" cy="2897365"/>
          </a:xfrm>
          <a:prstGeom prst="rect">
            <a:avLst/>
          </a:prstGeom>
          <a:solidFill>
            <a:srgbClr val="FFF1A4"/>
          </a:solidFill>
          <a:ln w="38100">
            <a:noFill/>
            <a:prstDash val="lgDash"/>
          </a:ln>
        </p:spPr>
        <p:txBody>
          <a:bodyPr wrap="square" lIns="540000" tIns="540000" rIns="540000" bIns="720000" rtlCol="0">
            <a:spAutoFit/>
          </a:bodyPr>
          <a:lstStyle/>
          <a:p>
            <a:pPr>
              <a:lnSpc>
                <a:spcPct val="110000"/>
              </a:lnSpc>
              <a:buClr>
                <a:srgbClr val="DE6420"/>
              </a:buClr>
            </a:pPr>
            <a:r>
              <a:rPr lang="en-US" sz="2400" b="1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research compare with your experience as a teacher or teacher aide?</a:t>
            </a:r>
          </a:p>
        </p:txBody>
      </p:sp>
    </p:spTree>
    <p:extLst>
      <p:ext uri="{BB962C8B-B14F-4D97-AF65-F5344CB8AC3E}">
        <p14:creationId xmlns:p14="http://schemas.microsoft.com/office/powerpoint/2010/main" val="4222754534"/>
      </p:ext>
    </p:extLst>
  </p:cSld>
  <p:clrMapOvr>
    <a:masterClrMapping/>
  </p:clrMapOvr>
  <p:transition spd="slow" advClick="0" advTm="503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>
                <a:latin typeface="Arial" panose="020B0604020202020204" pitchFamily="34" charset="0"/>
                <a:cs typeface="Arial" panose="020B0604020202020204" pitchFamily="34" charset="0"/>
              </a:rPr>
              <a:t>Why this module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0000" y="1035000"/>
            <a:ext cx="5508000" cy="4788000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module helps teachers and teacher aides:</a:t>
            </a:r>
          </a:p>
          <a:p>
            <a:pPr marL="457200" lvl="1" indent="-457200">
              <a:lnSpc>
                <a:spcPct val="100000"/>
              </a:lnSpc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develop a shared understanding of their roles </a:t>
            </a:r>
          </a:p>
          <a:p>
            <a:pPr marL="457200" lvl="1" indent="-457200">
              <a:lnSpc>
                <a:spcPct val="100000"/>
              </a:lnSpc>
              <a:spcAft>
                <a:spcPts val="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build an effective working partnership.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t="388" b="38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14644"/>
      </p:ext>
    </p:extLst>
  </p:cSld>
  <p:clrMapOvr>
    <a:masterClrMapping/>
  </p:clrMapOvr>
  <p:transition spd="slow" advClick="0" advTm="131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9"/>
          <p:cNvSpPr txBox="1">
            <a:spLocks/>
          </p:cNvSpPr>
          <p:nvPr/>
        </p:nvSpPr>
        <p:spPr>
          <a:xfrm>
            <a:off x="360000" y="941124"/>
            <a:ext cx="5544000" cy="47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  <a:lvl2pPr marL="0" indent="-360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DE64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Gotham Book" pitchFamily="50" charset="0"/>
                <a:ea typeface="+mn-ea"/>
                <a:cs typeface="Gotham Book" pitchFamily="5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2800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571772" y="1638064"/>
            <a:ext cx="4469445" cy="1661060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32"/>
              </a:lnSpc>
              <a:spcAft>
                <a:spcPts val="728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We need to: </a:t>
            </a:r>
          </a:p>
          <a:p>
            <a:pPr marL="346558" indent="-346558">
              <a:lnSpc>
                <a:spcPts val="3032"/>
              </a:lnSpc>
              <a:spcAft>
                <a:spcPts val="728"/>
              </a:spcAft>
              <a:buClr>
                <a:srgbClr val="DE642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 clear about and respect each other’s roles</a:t>
            </a:r>
          </a:p>
          <a:p>
            <a:pPr marL="346558" indent="-346558">
              <a:lnSpc>
                <a:spcPts val="3032"/>
              </a:lnSpc>
              <a:spcAft>
                <a:spcPts val="728"/>
              </a:spcAft>
              <a:buClr>
                <a:srgbClr val="DE642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know who to ask for support</a:t>
            </a:r>
            <a:r>
              <a:rPr lang="en-US" sz="2426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51200" y="364260"/>
            <a:ext cx="5087451" cy="115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kern="1200">
                <a:solidFill>
                  <a:srgbClr val="252379"/>
                </a:solidFill>
                <a:latin typeface="Pakiwaituhi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NZ" b="1" dirty="0">
                <a:latin typeface="Arial" panose="020B0604020202020204" pitchFamily="34" charset="0"/>
                <a:cs typeface="Arial" panose="020B0604020202020204" pitchFamily="34" charset="0"/>
              </a:rPr>
              <a:t>Being clear about who does what</a:t>
            </a:r>
          </a:p>
        </p:txBody>
      </p:sp>
      <p:sp>
        <p:nvSpPr>
          <p:cNvPr id="10" name="object 2"/>
          <p:cNvSpPr/>
          <p:nvPr/>
        </p:nvSpPr>
        <p:spPr>
          <a:xfrm>
            <a:off x="6704455" y="4410674"/>
            <a:ext cx="4890017" cy="1864262"/>
          </a:xfrm>
          <a:prstGeom prst="rect">
            <a:avLst/>
          </a:prstGeom>
          <a:solidFill>
            <a:srgbClr val="FFF1A4"/>
          </a:solidFill>
          <a:ln w="38100">
            <a:noFill/>
            <a:prstDash val="lgDash"/>
          </a:ln>
        </p:spPr>
        <p:txBody>
          <a:bodyPr wrap="square" lIns="327456" tIns="327456" rIns="327456" bIns="436609" rtlCol="0">
            <a:spAutoFit/>
          </a:bodyPr>
          <a:lstStyle/>
          <a:p>
            <a:pPr>
              <a:lnSpc>
                <a:spcPts val="2911"/>
              </a:lnSpc>
            </a:pPr>
            <a:r>
              <a:rPr lang="en-US" sz="2400" b="1" kern="0" dirty="0">
                <a:solidFill>
                  <a:srgbClr val="252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can you talk to in your school if you need help clarifying your roles?</a:t>
            </a:r>
          </a:p>
        </p:txBody>
      </p:sp>
    </p:spTree>
    <p:extLst>
      <p:ext uri="{BB962C8B-B14F-4D97-AF65-F5344CB8AC3E}">
        <p14:creationId xmlns:p14="http://schemas.microsoft.com/office/powerpoint/2010/main" val="3947379013"/>
      </p:ext>
    </p:extLst>
  </p:cSld>
  <p:clrMapOvr>
    <a:masterClrMapping/>
  </p:clrMapOvr>
  <p:transition spd="slow" advClick="0" advTm="202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>
                <a:latin typeface="Arial" panose="020B0604020202020204" pitchFamily="34" charset="0"/>
                <a:cs typeface="Arial" panose="020B0604020202020204" pitchFamily="34" charset="0"/>
              </a:rPr>
              <a:t>Supporting teacher aides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60000" y="988505"/>
            <a:ext cx="5327878" cy="4788000"/>
          </a:xfrm>
        </p:spPr>
        <p:txBody>
          <a:bodyPr/>
          <a:lstStyle/>
          <a:p>
            <a:pPr>
              <a:lnSpc>
                <a:spcPts val="3032"/>
              </a:lnSpc>
              <a:spcAft>
                <a:spcPts val="728"/>
              </a:spcAft>
              <a:buClr>
                <a:srgbClr val="DE642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 the key people who support teacher aides in your school.</a:t>
            </a:r>
          </a:p>
          <a:p>
            <a:pPr>
              <a:lnSpc>
                <a:spcPts val="3032"/>
              </a:lnSpc>
              <a:spcAft>
                <a:spcPts val="728"/>
              </a:spcAft>
              <a:buClr>
                <a:srgbClr val="DE642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Ensure teacher aides have access to school documents that set out the relevant policies, role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descriptions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procedures.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en-US" sz="2400" dirty="0"/>
          </a:p>
          <a:p>
            <a:endParaRPr lang="en-NZ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l="19" r="19"/>
          <a:stretch>
            <a:fillRect/>
          </a:stretch>
        </p:blipFill>
        <p:spPr>
          <a:xfrm>
            <a:off x="6013342" y="-92990"/>
            <a:ext cx="6178658" cy="695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41750"/>
      </p:ext>
    </p:extLst>
  </p:cSld>
  <p:clrMapOvr>
    <a:masterClrMapping/>
  </p:clrMapOvr>
  <p:transition spd="slow" advClick="0" advTm="444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/>
          <p:cNvSpPr txBox="1">
            <a:spLocks/>
          </p:cNvSpPr>
          <p:nvPr/>
        </p:nvSpPr>
        <p:spPr>
          <a:xfrm>
            <a:off x="360000" y="365124"/>
            <a:ext cx="5508000" cy="115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kern="1200">
                <a:solidFill>
                  <a:srgbClr val="252379"/>
                </a:solidFill>
                <a:latin typeface="Pakiwaituhi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NZ" b="1" dirty="0">
                <a:latin typeface="Arial" panose="020B0604020202020204" pitchFamily="34" charset="0"/>
                <a:cs typeface="Arial" panose="020B0604020202020204" pitchFamily="34" charset="0"/>
              </a:rPr>
              <a:t>Defining the role: teachers</a:t>
            </a:r>
          </a:p>
        </p:txBody>
      </p:sp>
      <p:sp>
        <p:nvSpPr>
          <p:cNvPr id="8" name="Content Placeholder 9"/>
          <p:cNvSpPr txBox="1">
            <a:spLocks/>
          </p:cNvSpPr>
          <p:nvPr/>
        </p:nvSpPr>
        <p:spPr>
          <a:xfrm>
            <a:off x="360000" y="941124"/>
            <a:ext cx="5544000" cy="47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  <a:lvl2pPr marL="0" indent="-360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DE64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Gotham Book" pitchFamily="50" charset="0"/>
                <a:ea typeface="+mn-ea"/>
                <a:cs typeface="Gotham Book" pitchFamily="5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2800" dirty="0"/>
          </a:p>
        </p:txBody>
      </p:sp>
      <p:sp>
        <p:nvSpPr>
          <p:cNvPr id="5" name="Rectangle 4"/>
          <p:cNvSpPr/>
          <p:nvPr/>
        </p:nvSpPr>
        <p:spPr>
          <a:xfrm>
            <a:off x="324000" y="1028808"/>
            <a:ext cx="478543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32"/>
              </a:lnSpc>
              <a:spcBef>
                <a:spcPts val="600"/>
              </a:spcBef>
              <a:spcAft>
                <a:spcPts val="728"/>
              </a:spcAft>
              <a:buClr>
                <a:srgbClr val="DE6420"/>
              </a:buClr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Classroom teachers bear overall responsibility for the learning of all their students.</a:t>
            </a:r>
          </a:p>
        </p:txBody>
      </p:sp>
    </p:spTree>
    <p:extLst>
      <p:ext uri="{BB962C8B-B14F-4D97-AF65-F5344CB8AC3E}">
        <p14:creationId xmlns:p14="http://schemas.microsoft.com/office/powerpoint/2010/main" val="513894980"/>
      </p:ext>
    </p:extLst>
  </p:cSld>
  <p:clrMapOvr>
    <a:masterClrMapping/>
  </p:clrMapOvr>
  <p:transition spd="slow" advClick="0" advTm="202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>
                <a:latin typeface="Arial" panose="020B0604020202020204" pitchFamily="34" charset="0"/>
                <a:cs typeface="Arial" panose="020B0604020202020204" pitchFamily="34" charset="0"/>
              </a:rPr>
              <a:t>Defining the role: </a:t>
            </a:r>
            <a:r>
              <a:rPr lang="en-NZ" b="1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NZ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b="1">
                <a:latin typeface="Arial" panose="020B0604020202020204" pitchFamily="34" charset="0"/>
                <a:cs typeface="Arial" panose="020B0604020202020204" pitchFamily="34" charset="0"/>
              </a:rPr>
              <a:t>teacher </a:t>
            </a:r>
            <a:r>
              <a:rPr lang="en-NZ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NZ" b="1">
                <a:latin typeface="Arial" panose="020B0604020202020204" pitchFamily="34" charset="0"/>
                <a:cs typeface="Arial" panose="020B0604020202020204" pitchFamily="34" charset="0"/>
              </a:rPr>
              <a:t>ides</a:t>
            </a:r>
            <a:endParaRPr lang="en-N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lvl="0">
              <a:lnSpc>
                <a:spcPct val="130000"/>
              </a:lnSpc>
              <a:buClr>
                <a:schemeClr val="accent2">
                  <a:lumMod val="75000"/>
                </a:schemeClr>
              </a:buClr>
            </a:pPr>
            <a:r>
              <a:rPr lang="en-US" sz="10400" dirty="0">
                <a:latin typeface="Arial" panose="020B0604020202020204" pitchFamily="34" charset="0"/>
                <a:cs typeface="Arial" panose="020B0604020202020204" pitchFamily="34" charset="0"/>
              </a:rPr>
              <a:t>Teacher aides:</a:t>
            </a:r>
          </a:p>
          <a:p>
            <a:pPr marL="457200" lvl="1" indent="-457200">
              <a:lnSpc>
                <a:spcPct val="120000"/>
              </a:lnSpc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work under the teacher’s</a:t>
            </a:r>
            <a:b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guidance</a:t>
            </a:r>
          </a:p>
          <a:p>
            <a:pPr marL="457200" lvl="1" indent="-457200">
              <a:lnSpc>
                <a:spcPct val="120000"/>
              </a:lnSpc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support the implementation</a:t>
            </a:r>
            <a:b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of the classroom </a:t>
            </a:r>
            <a:r>
              <a:rPr lang="en-US" sz="96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endParaRPr lang="en-US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457200">
              <a:lnSpc>
                <a:spcPct val="120000"/>
              </a:lnSpc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are not ‘helpers’ for individual </a:t>
            </a:r>
            <a:b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students.</a:t>
            </a:r>
          </a:p>
          <a:p>
            <a:endParaRPr lang="en-NZ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l="1374" r="137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1956"/>
      </p:ext>
    </p:extLst>
  </p:cSld>
  <p:clrMapOvr>
    <a:masterClrMapping/>
  </p:clrMapOvr>
  <p:transition spd="slow" advClick="0" advTm="204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>
                <a:latin typeface="Arial" panose="020B0604020202020204" pitchFamily="34" charset="0"/>
                <a:cs typeface="Arial" panose="020B0604020202020204" pitchFamily="34" charset="0"/>
              </a:rPr>
              <a:t>Supporting teachers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idx="1"/>
          </p:nvPr>
        </p:nvSpPr>
        <p:spPr>
          <a:xfrm>
            <a:off x="360000" y="1035000"/>
            <a:ext cx="5508000" cy="47880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30000"/>
              </a:lnSpc>
              <a:buClr>
                <a:schemeClr val="accent2">
                  <a:lumMod val="75000"/>
                </a:schemeClr>
              </a:buClr>
            </a:pPr>
            <a:r>
              <a:rPr lang="en-US" sz="10400" dirty="0">
                <a:latin typeface="Arial" panose="020B0604020202020204" pitchFamily="34" charset="0"/>
                <a:cs typeface="Arial" panose="020B0604020202020204" pitchFamily="34" charset="0"/>
              </a:rPr>
              <a:t>Teachers will get the most out of having support from a teacher aide when they:</a:t>
            </a:r>
          </a:p>
          <a:p>
            <a:pPr marL="457200" lvl="1" indent="-457200">
              <a:lnSpc>
                <a:spcPct val="120000"/>
              </a:lnSpc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base the teacher aide’s work on the classroom </a:t>
            </a:r>
            <a:r>
              <a:rPr lang="en-US" sz="96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endParaRPr lang="en-US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457200">
              <a:lnSpc>
                <a:spcPct val="120000"/>
              </a:lnSpc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know how their time will </a:t>
            </a:r>
            <a:b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be used</a:t>
            </a:r>
          </a:p>
          <a:p>
            <a:pPr marL="457200" lvl="1" indent="-457200">
              <a:lnSpc>
                <a:spcPct val="120000"/>
              </a:lnSpc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support and guide their day-to-day activities.</a:t>
            </a: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t="551" b="55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92090"/>
      </p:ext>
    </p:extLst>
  </p:cSld>
  <p:clrMapOvr>
    <a:masterClrMapping/>
  </p:clrMapOvr>
  <p:transition spd="slow" advClick="0" advTm="324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</TotalTime>
  <Words>343</Words>
  <Application>Microsoft Office PowerPoint</Application>
  <PresentationFormat>Widescreen</PresentationFormat>
  <Paragraphs>50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Gotham Bold</vt:lpstr>
      <vt:lpstr>Gotham Book</vt:lpstr>
      <vt:lpstr>Pakiwaituhi</vt:lpstr>
      <vt:lpstr>Office Theme</vt:lpstr>
      <vt:lpstr>PowerPoint Presentation</vt:lpstr>
      <vt:lpstr>Introducing the module</vt:lpstr>
      <vt:lpstr>PowerPoint Presentation</vt:lpstr>
      <vt:lpstr>Why this module</vt:lpstr>
      <vt:lpstr>PowerPoint Presentation</vt:lpstr>
      <vt:lpstr>Supporting teacher aides</vt:lpstr>
      <vt:lpstr>PowerPoint Presentation</vt:lpstr>
      <vt:lpstr>Defining the role:  teacher aides</vt:lpstr>
      <vt:lpstr>Supporting teachers</vt:lpstr>
      <vt:lpstr>Getting together</vt:lpstr>
      <vt:lpstr>Next Step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Anna.Kelly</dc:creator>
  <cp:lastModifiedBy>Sarah Wilson</cp:lastModifiedBy>
  <cp:revision>153</cp:revision>
  <cp:lastPrinted>2016-08-01T02:48:47Z</cp:lastPrinted>
  <dcterms:created xsi:type="dcterms:W3CDTF">2016-05-23T23:40:38Z</dcterms:created>
  <dcterms:modified xsi:type="dcterms:W3CDTF">2017-01-18T00:20:02Z</dcterms:modified>
</cp:coreProperties>
</file>