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264" r:id="rId3"/>
    <p:sldId id="280" r:id="rId4"/>
    <p:sldId id="260" r:id="rId5"/>
    <p:sldId id="278" r:id="rId6"/>
    <p:sldId id="279" r:id="rId7"/>
    <p:sldId id="265" r:id="rId8"/>
    <p:sldId id="274" r:id="rId9"/>
    <p:sldId id="275" r:id="rId10"/>
    <p:sldId id="276" r:id="rId11"/>
    <p:sldId id="277" r:id="rId12"/>
    <p:sldId id="281" r:id="rId13"/>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20" y="426"/>
      </p:cViewPr>
      <p:guideLst>
        <p:guide orient="horz" pos="2160"/>
        <p:guide pos="3840"/>
      </p:guideLst>
    </p:cSldViewPr>
  </p:slideViewPr>
  <p:notesTextViewPr>
    <p:cViewPr>
      <p:scale>
        <a:sx n="1" d="1"/>
        <a:sy n="1" d="1"/>
      </p:scale>
      <p:origin x="0" y="0"/>
    </p:cViewPr>
  </p:notesTextViewPr>
  <p:notesViewPr>
    <p:cSldViewPr snapToGrid="0" showGuides="1">
      <p:cViewPr varScale="1">
        <p:scale>
          <a:sx n="53" d="100"/>
          <a:sy n="53" d="100"/>
        </p:scale>
        <p:origin x="1986"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A059BF1-612F-4DBD-8A41-8CA4C104E932}" type="datetimeFigureOut">
              <a:rPr lang="en-NZ" smtClean="0"/>
              <a:t>18/01/2017</a:t>
            </a:fld>
            <a:endParaRPr lang="en-NZ"/>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6AB40F58-D6EE-4040-98A6-3F32127C9EEA}" type="slidenum">
              <a:rPr lang="en-NZ" smtClean="0"/>
              <a:t>‹#›</a:t>
            </a:fld>
            <a:endParaRPr lang="en-NZ"/>
          </a:p>
        </p:txBody>
      </p:sp>
    </p:spTree>
    <p:extLst>
      <p:ext uri="{BB962C8B-B14F-4D97-AF65-F5344CB8AC3E}">
        <p14:creationId xmlns:p14="http://schemas.microsoft.com/office/powerpoint/2010/main" val="284305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8D019EC-493A-4136-88F5-F5F0E54D12CC}" type="datetimeFigureOut">
              <a:rPr lang="en-NZ" smtClean="0"/>
              <a:t>18/01/2017</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EAD3F9B-0E42-4AC3-9B45-506425F2A52C}" type="slidenum">
              <a:rPr lang="en-NZ" smtClean="0"/>
              <a:t>‹#›</a:t>
            </a:fld>
            <a:endParaRPr lang="en-NZ"/>
          </a:p>
        </p:txBody>
      </p:sp>
    </p:spTree>
    <p:extLst>
      <p:ext uri="{BB962C8B-B14F-4D97-AF65-F5344CB8AC3E}">
        <p14:creationId xmlns:p14="http://schemas.microsoft.com/office/powerpoint/2010/main" val="35662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2"/>
          <p:cNvSpPr>
            <a:spLocks noGrp="1"/>
          </p:cNvSpPr>
          <p:nvPr>
            <p:ph type="pic" idx="1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8" name="object 2"/>
          <p:cNvSpPr/>
          <p:nvPr userDrawn="1"/>
        </p:nvSpPr>
        <p:spPr>
          <a:xfrm>
            <a:off x="0" y="3886200"/>
            <a:ext cx="12192000" cy="2492886"/>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FFF1A4"/>
          </a:solidFill>
        </p:spPr>
        <p:txBody>
          <a:bodyPr wrap="square" lIns="0" tIns="0" rIns="0" bIns="0" rtlCol="0"/>
          <a:lstStyle/>
          <a:p>
            <a:endParaRPr/>
          </a:p>
        </p:txBody>
      </p:sp>
      <p:sp>
        <p:nvSpPr>
          <p:cNvPr id="2" name="Title 1"/>
          <p:cNvSpPr>
            <a:spLocks noGrp="1"/>
          </p:cNvSpPr>
          <p:nvPr>
            <p:ph type="ctrTitle" hasCustomPrompt="1"/>
          </p:nvPr>
        </p:nvSpPr>
        <p:spPr>
          <a:xfrm>
            <a:off x="2862538" y="4556045"/>
            <a:ext cx="9144000" cy="1152000"/>
          </a:xfrm>
        </p:spPr>
        <p:txBody>
          <a:bodyPr anchor="t">
            <a:normAutofit/>
          </a:bodyPr>
          <a:lstStyle>
            <a:lvl1pPr algn="l">
              <a:lnSpc>
                <a:spcPct val="100000"/>
              </a:lnSpc>
              <a:defRPr sz="3600"/>
            </a:lvl1pPr>
          </a:lstStyle>
          <a:p>
            <a:r>
              <a:rPr lang="en-US" dirty="0"/>
              <a:t>Module title</a:t>
            </a:r>
            <a:endParaRPr lang="en-NZ" dirty="0"/>
          </a:p>
        </p:txBody>
      </p:sp>
      <p:sp>
        <p:nvSpPr>
          <p:cNvPr id="3" name="Subtitle 2"/>
          <p:cNvSpPr>
            <a:spLocks noGrp="1"/>
          </p:cNvSpPr>
          <p:nvPr>
            <p:ph type="subTitle" idx="1" hasCustomPrompt="1"/>
          </p:nvPr>
        </p:nvSpPr>
        <p:spPr>
          <a:xfrm>
            <a:off x="2862538" y="5864591"/>
            <a:ext cx="9144000" cy="403292"/>
          </a:xfrm>
        </p:spPr>
        <p:txBody>
          <a:bodyPr>
            <a:noAutofit/>
          </a:bodyPr>
          <a:lstStyle>
            <a:lvl1pPr marL="0" indent="0" algn="l">
              <a:buNone/>
              <a:defRPr sz="2000">
                <a:solidFill>
                  <a:srgbClr val="252379"/>
                </a:solidFill>
                <a:latin typeface="Gotham Bold" pitchFamily="50" charset="0"/>
                <a:cs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x Presentation</a:t>
            </a:r>
            <a:endParaRPr lang="en-NZ" dirty="0"/>
          </a:p>
        </p:txBody>
      </p:sp>
      <p:sp>
        <p:nvSpPr>
          <p:cNvPr id="7" name="Subtitle 2"/>
          <p:cNvSpPr txBox="1">
            <a:spLocks/>
          </p:cNvSpPr>
          <p:nvPr userDrawn="1"/>
        </p:nvSpPr>
        <p:spPr>
          <a:xfrm>
            <a:off x="2862538" y="4034803"/>
            <a:ext cx="9144000" cy="400977"/>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2400" kern="1200">
                <a:solidFill>
                  <a:schemeClr val="tx1"/>
                </a:solidFill>
                <a:latin typeface="Gotham Book" pitchFamily="50" charset="0"/>
                <a:ea typeface="+mn-ea"/>
                <a:cs typeface="Gotham Book" pitchFamily="50" charset="0"/>
              </a:defRPr>
            </a:lvl1pPr>
            <a:lvl2pPr marL="457200" indent="0" algn="ctr" defTabSz="914400" rtl="0" eaLnBrk="1" latinLnBrk="0" hangingPunct="1">
              <a:lnSpc>
                <a:spcPct val="110000"/>
              </a:lnSpc>
              <a:spcBef>
                <a:spcPts val="600"/>
              </a:spcBef>
              <a:spcAft>
                <a:spcPts val="600"/>
              </a:spcAft>
              <a:buClr>
                <a:srgbClr val="DE6420"/>
              </a:buClr>
              <a:buFont typeface="Arial" panose="020B0604020202020204" pitchFamily="34" charset="0"/>
              <a:buNone/>
              <a:defRPr sz="2000" kern="1200">
                <a:solidFill>
                  <a:schemeClr val="tx1"/>
                </a:solidFill>
                <a:latin typeface="Gotham Book" pitchFamily="50" charset="0"/>
                <a:ea typeface="+mn-ea"/>
                <a:cs typeface="Gotham Book" pitchFamily="50"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0"/>
              </a:spcAft>
            </a:pPr>
            <a:r>
              <a:rPr lang="en-US" sz="1800" dirty="0">
                <a:solidFill>
                  <a:srgbClr val="252379"/>
                </a:solidFill>
                <a:latin typeface="Pakiwaituhi" panose="00000500000000000000" pitchFamily="50" charset="0"/>
              </a:rPr>
              <a:t>Teachers and Teacher Aides Working Together</a:t>
            </a:r>
            <a:endParaRPr lang="en-NZ" sz="1800" dirty="0">
              <a:solidFill>
                <a:srgbClr val="252379"/>
              </a:solidFill>
              <a:latin typeface="Pakiwaituhi" panose="00000500000000000000" pitchFamily="50" charset="0"/>
            </a:endParaRPr>
          </a:p>
        </p:txBody>
      </p:sp>
      <p:sp>
        <p:nvSpPr>
          <p:cNvPr id="9" name="object 2"/>
          <p:cNvSpPr/>
          <p:nvPr userDrawn="1"/>
        </p:nvSpPr>
        <p:spPr>
          <a:xfrm>
            <a:off x="0" y="6388521"/>
            <a:ext cx="12192000" cy="108000"/>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DE6420"/>
          </a:solidFill>
        </p:spPr>
        <p:txBody>
          <a:bodyPr wrap="square" lIns="0" tIns="0" rIns="0" bIns="0" rtlCol="0"/>
          <a:lstStyle/>
          <a:p>
            <a:endParaRPr/>
          </a:p>
        </p:txBody>
      </p:sp>
      <p:pic>
        <p:nvPicPr>
          <p:cNvPr id="10" name="Picture 9" descr="nautilus-fea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86200"/>
            <a:ext cx="2677076" cy="2600886"/>
          </a:xfrm>
          <a:prstGeom prst="rect">
            <a:avLst/>
          </a:prstGeom>
        </p:spPr>
      </p:pic>
    </p:spTree>
    <p:extLst>
      <p:ext uri="{BB962C8B-B14F-4D97-AF65-F5344CB8AC3E}">
        <p14:creationId xmlns:p14="http://schemas.microsoft.com/office/powerpoint/2010/main" val="2735459661"/>
      </p:ext>
    </p:extLst>
  </p:cSld>
  <p:clrMapOvr>
    <a:masterClrMapping/>
  </p:clrMapOvr>
  <p:transition spd="slow"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4"/>
            <a:ext cx="5508000" cy="1152000"/>
          </a:xfrm>
        </p:spPr>
        <p:txBody>
          <a:bodyPr anchor="t"/>
          <a:lstStyle>
            <a:lvl1pPr>
              <a:lnSpc>
                <a:spcPct val="110000"/>
              </a:lnSpc>
              <a:defRPr/>
            </a:lvl1pPr>
          </a:lstStyle>
          <a:p>
            <a:r>
              <a:rPr lang="en-US" dirty="0"/>
              <a:t>Click to edit Master title style</a:t>
            </a:r>
            <a:endParaRPr lang="en-NZ" dirty="0"/>
          </a:p>
        </p:txBody>
      </p:sp>
      <p:sp>
        <p:nvSpPr>
          <p:cNvPr id="3" name="Content Placeholder 2"/>
          <p:cNvSpPr>
            <a:spLocks noGrp="1"/>
          </p:cNvSpPr>
          <p:nvPr>
            <p:ph idx="1"/>
          </p:nvPr>
        </p:nvSpPr>
        <p:spPr>
          <a:xfrm>
            <a:off x="360000" y="1620000"/>
            <a:ext cx="5544000" cy="4716000"/>
          </a:xfrm>
        </p:spPr>
        <p:txBody>
          <a:bodyPr/>
          <a:lstStyle/>
          <a:p>
            <a:pPr lvl="0"/>
            <a:r>
              <a:rPr lang="en-US" dirty="0"/>
              <a:t>Edit Master text styles</a:t>
            </a:r>
          </a:p>
          <a:p>
            <a:pPr lvl="1"/>
            <a:r>
              <a:rPr lang="en-US" dirty="0"/>
              <a:t>Second level</a:t>
            </a:r>
          </a:p>
        </p:txBody>
      </p:sp>
      <p:sp>
        <p:nvSpPr>
          <p:cNvPr id="7" name="object 2"/>
          <p:cNvSpPr/>
          <p:nvPr userDrawn="1"/>
        </p:nvSpPr>
        <p:spPr>
          <a:xfrm>
            <a:off x="6096000" y="0"/>
            <a:ext cx="6096000" cy="6858000"/>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DE6420"/>
          </a:solidFill>
        </p:spPr>
        <p:txBody>
          <a:bodyPr wrap="square" lIns="0" tIns="0" rIns="0" bIns="0" rtlCol="0"/>
          <a:lstStyle/>
          <a:p>
            <a:endParaRPr/>
          </a:p>
        </p:txBody>
      </p:sp>
    </p:spTree>
    <p:extLst>
      <p:ext uri="{BB962C8B-B14F-4D97-AF65-F5344CB8AC3E}">
        <p14:creationId xmlns:p14="http://schemas.microsoft.com/office/powerpoint/2010/main" val="354719763"/>
      </p:ext>
    </p:extLst>
  </p:cSld>
  <p:clrMapOvr>
    <a:masterClrMapping/>
  </p:clrMapOvr>
  <p:transition spd="slow" advClick="0" advTm="20000">
    <p:fade/>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5"/>
            <a:ext cx="9288000" cy="1152000"/>
          </a:xfrm>
        </p:spPr>
        <p:txBody>
          <a:bodyPr/>
          <a:lstStyle/>
          <a:p>
            <a:r>
              <a:rPr lang="en-US"/>
              <a:t>Click to edit Master title style</a:t>
            </a:r>
            <a:endParaRPr lang="en-NZ"/>
          </a:p>
        </p:txBody>
      </p:sp>
      <p:sp>
        <p:nvSpPr>
          <p:cNvPr id="3" name="Content Placeholder 2"/>
          <p:cNvSpPr>
            <a:spLocks noGrp="1"/>
          </p:cNvSpPr>
          <p:nvPr>
            <p:ph idx="1"/>
          </p:nvPr>
        </p:nvSpPr>
        <p:spPr>
          <a:xfrm>
            <a:off x="360000" y="1620000"/>
            <a:ext cx="9288000" cy="2160000"/>
          </a:xfrm>
        </p:spPr>
        <p:txBody>
          <a:bodyPr/>
          <a:lstStyle/>
          <a:p>
            <a:pPr lvl="0"/>
            <a:r>
              <a:rPr lang="en-US" dirty="0"/>
              <a:t>Edit Master text styles</a:t>
            </a:r>
          </a:p>
          <a:p>
            <a:pPr lvl="1"/>
            <a:r>
              <a:rPr lang="en-US" dirty="0"/>
              <a:t>Second level</a:t>
            </a:r>
          </a:p>
        </p:txBody>
      </p:sp>
      <p:sp>
        <p:nvSpPr>
          <p:cNvPr id="7" name="object 2"/>
          <p:cNvSpPr/>
          <p:nvPr userDrawn="1"/>
        </p:nvSpPr>
        <p:spPr>
          <a:xfrm>
            <a:off x="0" y="4093624"/>
            <a:ext cx="12192000" cy="2764375"/>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DE6420"/>
          </a:solidFill>
        </p:spPr>
        <p:txBody>
          <a:bodyPr wrap="square" lIns="0" tIns="0" rIns="0" bIns="0" rtlCol="0"/>
          <a:lstStyle/>
          <a:p>
            <a:endParaRPr/>
          </a:p>
        </p:txBody>
      </p:sp>
    </p:spTree>
    <p:extLst>
      <p:ext uri="{BB962C8B-B14F-4D97-AF65-F5344CB8AC3E}">
        <p14:creationId xmlns:p14="http://schemas.microsoft.com/office/powerpoint/2010/main" val="2652692076"/>
      </p:ext>
    </p:extLst>
  </p:cSld>
  <p:clrMapOvr>
    <a:masterClrMapping/>
  </p:clrMapOvr>
  <p:transition spd="slow" advClick="0" advTm="20000">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5"/>
            <a:ext cx="5508000" cy="1152000"/>
          </a:xfrm>
        </p:spPr>
        <p:txBody>
          <a:bodyPr/>
          <a:lstStyle/>
          <a:p>
            <a:r>
              <a:rPr lang="en-US" dirty="0"/>
              <a:t>Click to edit Master title style</a:t>
            </a:r>
            <a:endParaRPr lang="en-NZ" dirty="0"/>
          </a:p>
        </p:txBody>
      </p:sp>
      <p:sp>
        <p:nvSpPr>
          <p:cNvPr id="3" name="Content Placeholder 2"/>
          <p:cNvSpPr>
            <a:spLocks noGrp="1"/>
          </p:cNvSpPr>
          <p:nvPr>
            <p:ph idx="1"/>
          </p:nvPr>
        </p:nvSpPr>
        <p:spPr>
          <a:xfrm>
            <a:off x="360000" y="1620000"/>
            <a:ext cx="5508000" cy="4788000"/>
          </a:xfrm>
        </p:spPr>
        <p:txBody>
          <a:bodyPr/>
          <a:lstStyle/>
          <a:p>
            <a:pPr lvl="0"/>
            <a:r>
              <a:rPr lang="en-US" dirty="0"/>
              <a:t>Edit Master text styles</a:t>
            </a:r>
          </a:p>
          <a:p>
            <a:pPr lvl="1"/>
            <a:r>
              <a:rPr lang="en-US" dirty="0"/>
              <a:t>Second level</a:t>
            </a:r>
          </a:p>
        </p:txBody>
      </p:sp>
      <p:sp>
        <p:nvSpPr>
          <p:cNvPr id="6" name="Picture Placeholder 2"/>
          <p:cNvSpPr>
            <a:spLocks noGrp="1"/>
          </p:cNvSpPr>
          <p:nvPr>
            <p:ph type="pic" idx="1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Tree>
    <p:extLst>
      <p:ext uri="{BB962C8B-B14F-4D97-AF65-F5344CB8AC3E}">
        <p14:creationId xmlns:p14="http://schemas.microsoft.com/office/powerpoint/2010/main" val="2619616878"/>
      </p:ext>
    </p:extLst>
  </p:cSld>
  <p:clrMapOvr>
    <a:masterClrMapping/>
  </p:clrMapOvr>
  <p:transition spd="slow" advClick="0" advTm="20000">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Picture Placeholder 2"/>
          <p:cNvSpPr>
            <a:spLocks noGrp="1"/>
          </p:cNvSpPr>
          <p:nvPr>
            <p:ph type="pic" idx="1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5" name="Title 1"/>
          <p:cNvSpPr>
            <a:spLocks noGrp="1"/>
          </p:cNvSpPr>
          <p:nvPr>
            <p:ph type="title"/>
          </p:nvPr>
        </p:nvSpPr>
        <p:spPr>
          <a:xfrm>
            <a:off x="360000" y="3672000"/>
            <a:ext cx="5760000" cy="576000"/>
          </a:xfrm>
        </p:spPr>
        <p:txBody>
          <a:bodyPr/>
          <a:lstStyle>
            <a:lvl1pPr>
              <a:lnSpc>
                <a:spcPct val="110000"/>
              </a:lnSpc>
              <a:defRPr/>
            </a:lvl1pPr>
          </a:lstStyle>
          <a:p>
            <a:r>
              <a:rPr lang="en-US" dirty="0"/>
              <a:t>Click to edit Master title</a:t>
            </a:r>
            <a:endParaRPr lang="en-NZ" dirty="0"/>
          </a:p>
        </p:txBody>
      </p:sp>
      <p:sp>
        <p:nvSpPr>
          <p:cNvPr id="7" name="Content Placeholder 2"/>
          <p:cNvSpPr>
            <a:spLocks noGrp="1"/>
          </p:cNvSpPr>
          <p:nvPr>
            <p:ph idx="1"/>
          </p:nvPr>
        </p:nvSpPr>
        <p:spPr>
          <a:xfrm>
            <a:off x="360000" y="4356000"/>
            <a:ext cx="5760000" cy="2304000"/>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099723470"/>
      </p:ext>
    </p:extLst>
  </p:cSld>
  <p:clrMapOvr>
    <a:masterClrMapping/>
  </p:clrMapOvr>
  <p:transition spd="slow" advClick="0" advTm="20000">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6" name="Picture Placeholder 2"/>
          <p:cNvSpPr>
            <a:spLocks noGrp="1"/>
          </p:cNvSpPr>
          <p:nvPr>
            <p:ph type="pic" idx="1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5" name="Title 1"/>
          <p:cNvSpPr>
            <a:spLocks noGrp="1"/>
          </p:cNvSpPr>
          <p:nvPr>
            <p:ph type="title"/>
          </p:nvPr>
        </p:nvSpPr>
        <p:spPr>
          <a:xfrm>
            <a:off x="360000" y="3672000"/>
            <a:ext cx="9360000" cy="576000"/>
          </a:xfrm>
        </p:spPr>
        <p:txBody>
          <a:bodyPr anchor="t"/>
          <a:lstStyle/>
          <a:p>
            <a:r>
              <a:rPr lang="en-US" dirty="0"/>
              <a:t>Click to edit Master title style</a:t>
            </a:r>
            <a:endParaRPr lang="en-NZ" dirty="0"/>
          </a:p>
        </p:txBody>
      </p:sp>
      <p:sp>
        <p:nvSpPr>
          <p:cNvPr id="7" name="Content Placeholder 2"/>
          <p:cNvSpPr>
            <a:spLocks noGrp="1"/>
          </p:cNvSpPr>
          <p:nvPr>
            <p:ph idx="1"/>
          </p:nvPr>
        </p:nvSpPr>
        <p:spPr>
          <a:xfrm>
            <a:off x="360000" y="4356000"/>
            <a:ext cx="9393600" cy="2340000"/>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865995745"/>
      </p:ext>
    </p:extLst>
  </p:cSld>
  <p:clrMapOvr>
    <a:masterClrMapping/>
  </p:clrMapOvr>
  <p:transition spd="slow" advClick="0" advTm="20000">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6" name="Picture Placeholder 2"/>
          <p:cNvSpPr>
            <a:spLocks noGrp="1"/>
          </p:cNvSpPr>
          <p:nvPr>
            <p:ph type="pic" idx="1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5" name="Title 1"/>
          <p:cNvSpPr>
            <a:spLocks noGrp="1"/>
          </p:cNvSpPr>
          <p:nvPr>
            <p:ph type="title"/>
          </p:nvPr>
        </p:nvSpPr>
        <p:spPr>
          <a:xfrm>
            <a:off x="7488000" y="360000"/>
            <a:ext cx="4572000" cy="1152000"/>
          </a:xfrm>
        </p:spPr>
        <p:txBody>
          <a:bodyPr/>
          <a:lstStyle/>
          <a:p>
            <a:r>
              <a:rPr lang="en-US" dirty="0"/>
              <a:t>Click to edit Master title style</a:t>
            </a:r>
            <a:endParaRPr lang="en-NZ" dirty="0"/>
          </a:p>
        </p:txBody>
      </p:sp>
      <p:sp>
        <p:nvSpPr>
          <p:cNvPr id="7" name="Content Placeholder 2"/>
          <p:cNvSpPr>
            <a:spLocks noGrp="1"/>
          </p:cNvSpPr>
          <p:nvPr>
            <p:ph idx="1"/>
          </p:nvPr>
        </p:nvSpPr>
        <p:spPr>
          <a:xfrm>
            <a:off x="7488000" y="1727200"/>
            <a:ext cx="4572000" cy="4932000"/>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274430220"/>
      </p:ext>
    </p:extLst>
  </p:cSld>
  <p:clrMapOvr>
    <a:masterClrMapping/>
  </p:clrMapOvr>
  <p:transition spd="slow" advClick="0" advTm="20000">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st slide">
    <p:spTree>
      <p:nvGrpSpPr>
        <p:cNvPr id="1" name=""/>
        <p:cNvGrpSpPr/>
        <p:nvPr/>
      </p:nvGrpSpPr>
      <p:grpSpPr>
        <a:xfrm>
          <a:off x="0" y="0"/>
          <a:ext cx="0" cy="0"/>
          <a:chOff x="0" y="0"/>
          <a:chExt cx="0" cy="0"/>
        </a:xfrm>
      </p:grpSpPr>
      <p:sp>
        <p:nvSpPr>
          <p:cNvPr id="7" name="object 2"/>
          <p:cNvSpPr/>
          <p:nvPr userDrawn="1"/>
        </p:nvSpPr>
        <p:spPr>
          <a:xfrm>
            <a:off x="0" y="-15875"/>
            <a:ext cx="6096000" cy="6858000"/>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DE6420"/>
          </a:solidFill>
        </p:spPr>
        <p:txBody>
          <a:bodyPr wrap="square" lIns="0" tIns="0" rIns="0" bIns="0" rtlCol="0"/>
          <a:lstStyle/>
          <a:p>
            <a:endParaRPr/>
          </a:p>
        </p:txBody>
      </p:sp>
      <p:sp>
        <p:nvSpPr>
          <p:cNvPr id="2" name="Title 1"/>
          <p:cNvSpPr>
            <a:spLocks noGrp="1"/>
          </p:cNvSpPr>
          <p:nvPr>
            <p:ph type="title"/>
          </p:nvPr>
        </p:nvSpPr>
        <p:spPr>
          <a:xfrm>
            <a:off x="360000" y="365125"/>
            <a:ext cx="5508000" cy="1325563"/>
          </a:xfrm>
        </p:spPr>
        <p:txBody>
          <a:bodyPr/>
          <a:lstStyle>
            <a:lvl1pPr>
              <a:defRPr>
                <a:solidFill>
                  <a:schemeClr val="bg1"/>
                </a:solidFill>
              </a:defRPr>
            </a:lvl1pPr>
          </a:lstStyle>
          <a:p>
            <a:r>
              <a:rPr lang="en-US" dirty="0"/>
              <a:t>Click to edit Master title style</a:t>
            </a:r>
            <a:endParaRPr lang="en-NZ" dirty="0"/>
          </a:p>
        </p:txBody>
      </p:sp>
      <p:sp>
        <p:nvSpPr>
          <p:cNvPr id="3" name="Content Placeholder 2"/>
          <p:cNvSpPr>
            <a:spLocks noGrp="1"/>
          </p:cNvSpPr>
          <p:nvPr>
            <p:ph idx="1"/>
          </p:nvPr>
        </p:nvSpPr>
        <p:spPr>
          <a:xfrm>
            <a:off x="6475050" y="1825625"/>
            <a:ext cx="5544000" cy="4716000"/>
          </a:xfrm>
        </p:spPr>
        <p:txBody>
          <a:bodyPr/>
          <a:lstStyle/>
          <a:p>
            <a:pPr lvl="0"/>
            <a:r>
              <a:rPr lang="en-US" dirty="0"/>
              <a:t>Edit Master text styles</a:t>
            </a:r>
          </a:p>
          <a:p>
            <a:pPr lvl="1"/>
            <a:r>
              <a:rPr lang="en-US" dirty="0"/>
              <a:t>Second level</a:t>
            </a:r>
          </a:p>
        </p:txBody>
      </p:sp>
      <p:sp>
        <p:nvSpPr>
          <p:cNvPr id="5" name="object 2"/>
          <p:cNvSpPr/>
          <p:nvPr userDrawn="1"/>
        </p:nvSpPr>
        <p:spPr>
          <a:xfrm>
            <a:off x="360001" y="1740464"/>
            <a:ext cx="5374050" cy="4801161"/>
          </a:xfrm>
          <a:prstGeom prst="rect">
            <a:avLst/>
          </a:prstGeom>
          <a:solidFill>
            <a:schemeClr val="bg1"/>
          </a:solidFill>
          <a:ln w="38100">
            <a:noFill/>
            <a:prstDash val="lgDash"/>
          </a:ln>
        </p:spPr>
        <p:txBody>
          <a:bodyPr wrap="square" lIns="0" tIns="0" rIns="0" bIns="0" rtlCol="0"/>
          <a:lstStyle/>
          <a:p>
            <a:endParaRPr dirty="0"/>
          </a:p>
        </p:txBody>
      </p:sp>
      <p:sp>
        <p:nvSpPr>
          <p:cNvPr id="6" name="Content Placeholder 2"/>
          <p:cNvSpPr txBox="1">
            <a:spLocks/>
          </p:cNvSpPr>
          <p:nvPr userDrawn="1"/>
        </p:nvSpPr>
        <p:spPr>
          <a:xfrm>
            <a:off x="535273" y="1882775"/>
            <a:ext cx="5027327" cy="25576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US" sz="2400" kern="0" dirty="0" err="1">
                <a:solidFill>
                  <a:srgbClr val="252379"/>
                </a:solidFill>
                <a:latin typeface="Gotham Bold" pitchFamily="50" charset="0"/>
                <a:cs typeface="Gotham Bold" pitchFamily="50" charset="0"/>
              </a:rPr>
              <a:t>Ngā</a:t>
            </a:r>
            <a:r>
              <a:rPr lang="en-US" sz="2400" kern="0" dirty="0">
                <a:solidFill>
                  <a:srgbClr val="252379"/>
                </a:solidFill>
                <a:latin typeface="Gotham Bold" pitchFamily="50" charset="0"/>
                <a:cs typeface="Gotham Bold" pitchFamily="50" charset="0"/>
              </a:rPr>
              <a:t> </a:t>
            </a:r>
            <a:r>
              <a:rPr lang="en-US" sz="2400" kern="0" dirty="0" err="1">
                <a:solidFill>
                  <a:srgbClr val="252379"/>
                </a:solidFill>
                <a:latin typeface="Gotham Bold" pitchFamily="50" charset="0"/>
                <a:cs typeface="Gotham Bold" pitchFamily="50" charset="0"/>
              </a:rPr>
              <a:t>mihi</a:t>
            </a:r>
            <a:r>
              <a:rPr lang="en-US" sz="2400" kern="0" dirty="0">
                <a:solidFill>
                  <a:srgbClr val="252379"/>
                </a:solidFill>
                <a:latin typeface="Gotham Bold" pitchFamily="50" charset="0"/>
                <a:cs typeface="Gotham Bold" pitchFamily="50" charset="0"/>
              </a:rPr>
              <a:t>! </a:t>
            </a:r>
          </a:p>
          <a:p>
            <a:pPr>
              <a:spcAft>
                <a:spcPts val="1200"/>
              </a:spcAft>
            </a:pPr>
            <a:r>
              <a:rPr lang="en-GB" sz="2400" kern="0" dirty="0">
                <a:solidFill>
                  <a:srgbClr val="252379"/>
                </a:solidFill>
                <a:latin typeface="Gotham Bold" pitchFamily="50" charset="0"/>
                <a:cs typeface="Gotham Bold" pitchFamily="50" charset="0"/>
              </a:rPr>
              <a:t>It’s time to choose an activity from the workbook for this module. </a:t>
            </a:r>
            <a:r>
              <a:rPr lang="en-US" sz="2400" kern="0" dirty="0">
                <a:solidFill>
                  <a:srgbClr val="252379"/>
                </a:solidFill>
                <a:latin typeface="Gotham Bold" pitchFamily="50" charset="0"/>
                <a:cs typeface="Gotham Bold" pitchFamily="50" charset="0"/>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42" y="3352194"/>
            <a:ext cx="4659609" cy="3239207"/>
          </a:xfrm>
          <a:prstGeom prst="rect">
            <a:avLst/>
          </a:prstGeom>
        </p:spPr>
      </p:pic>
    </p:spTree>
    <p:extLst>
      <p:ext uri="{BB962C8B-B14F-4D97-AF65-F5344CB8AC3E}">
        <p14:creationId xmlns:p14="http://schemas.microsoft.com/office/powerpoint/2010/main" val="1420302235"/>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par>
                                <p:cTn id="8" presetID="10" presetClass="entr" presetSubtype="0" fill="hold" nodeType="withEffect">
                                  <p:stCondLst>
                                    <p:cond delay="6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515600" cy="1152000"/>
          </a:xfrm>
          <a:prstGeom prst="rect">
            <a:avLst/>
          </a:prstGeom>
        </p:spPr>
        <p:txBody>
          <a:bodyPr vert="horz" lIns="91440" tIns="45720" rIns="91440" bIns="45720" rtlCol="0" anchor="t">
            <a:normAutofit/>
          </a:bodyPr>
          <a:lstStyle/>
          <a:p>
            <a:r>
              <a:rPr lang="en-US" dirty="0"/>
              <a:t>Click to edit Master </a:t>
            </a:r>
            <a:br>
              <a:rPr lang="en-US" dirty="0"/>
            </a:br>
            <a:r>
              <a:rPr lang="en-US" dirty="0"/>
              <a:t>title style</a:t>
            </a:r>
            <a:endParaRPr lang="en-NZ" dirty="0"/>
          </a:p>
        </p:txBody>
      </p:sp>
      <p:sp>
        <p:nvSpPr>
          <p:cNvPr id="3" name="Text Placeholder 2"/>
          <p:cNvSpPr>
            <a:spLocks noGrp="1"/>
          </p:cNvSpPr>
          <p:nvPr>
            <p:ph type="body" idx="1"/>
          </p:nvPr>
        </p:nvSpPr>
        <p:spPr>
          <a:xfrm>
            <a:off x="360000" y="1728000"/>
            <a:ext cx="10512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99765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63" r:id="rId6"/>
    <p:sldLayoutId id="2147483665" r:id="rId7"/>
    <p:sldLayoutId id="2147483664" r:id="rId8"/>
  </p:sldLayoutIdLst>
  <p:transition spd="slow" advClick="0" advTm="20000">
    <p:fade/>
  </p:transition>
  <p:txStyles>
    <p:titleStyle>
      <a:lvl1pPr algn="l" defTabSz="914400" rtl="0" eaLnBrk="1" latinLnBrk="0" hangingPunct="1">
        <a:lnSpc>
          <a:spcPct val="110000"/>
        </a:lnSpc>
        <a:spcBef>
          <a:spcPct val="0"/>
        </a:spcBef>
        <a:buNone/>
        <a:defRPr sz="3000" kern="1200">
          <a:solidFill>
            <a:srgbClr val="252379"/>
          </a:solidFill>
          <a:latin typeface="Pakiwaituhi" panose="00000500000000000000" pitchFamily="50" charset="0"/>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2600" kern="1200">
          <a:solidFill>
            <a:schemeClr val="tx1"/>
          </a:solidFill>
          <a:latin typeface="Gotham Book" pitchFamily="50" charset="0"/>
          <a:ea typeface="+mn-ea"/>
          <a:cs typeface="Gotham Book" pitchFamily="50" charset="0"/>
        </a:defRPr>
      </a:lvl1pPr>
      <a:lvl2pPr marL="0" indent="-360000" algn="l" defTabSz="914400" rtl="0" eaLnBrk="1" latinLnBrk="0" hangingPunct="1">
        <a:lnSpc>
          <a:spcPct val="110000"/>
        </a:lnSpc>
        <a:spcBef>
          <a:spcPts val="600"/>
        </a:spcBef>
        <a:spcAft>
          <a:spcPts val="600"/>
        </a:spcAft>
        <a:buClr>
          <a:srgbClr val="DE6420"/>
        </a:buClr>
        <a:buFont typeface="Arial" panose="020B0604020202020204" pitchFamily="34" charset="0"/>
        <a:buChar char="•"/>
        <a:defRPr sz="2600" kern="1200">
          <a:solidFill>
            <a:schemeClr val="tx1"/>
          </a:solidFill>
          <a:latin typeface="Gotham Book" pitchFamily="50" charset="0"/>
          <a:ea typeface="+mn-ea"/>
          <a:cs typeface="Gotham Book"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4.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6.xml"/><Relationship Id="rId5" Type="http://schemas.microsoft.com/office/2007/relationships/media" Target="../media/media3.m4a"/><Relationship Id="rId15" Type="http://schemas.openxmlformats.org/officeDocument/2006/relationships/image" Target="../media/image5.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eachersandteachersaides.tki.org.nz/" TargetMode="External"/><Relationship Id="rId2" Type="http://schemas.openxmlformats.org/officeDocument/2006/relationships/hyperlink" Target="http://teachersandteachersaides.tki.org.nz/Our-students/Module-4"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2"/>
          <a:stretch>
            <a:fillRect/>
          </a:stretch>
        </p:blipFill>
        <p:spPr>
          <a:xfrm>
            <a:off x="-34514" y="-1487257"/>
            <a:ext cx="12226514" cy="6225708"/>
          </a:xfrm>
          <a:prstGeom prst="rect">
            <a:avLst/>
          </a:prstGeom>
        </p:spPr>
      </p:pic>
      <p:pic>
        <p:nvPicPr>
          <p:cNvPr id="2" name="Picture 1"/>
          <p:cNvPicPr>
            <a:picLocks noChangeAspect="1"/>
          </p:cNvPicPr>
          <p:nvPr/>
        </p:nvPicPr>
        <p:blipFill>
          <a:blip r:embed="rId13"/>
          <a:stretch>
            <a:fillRect/>
          </a:stretch>
        </p:blipFill>
        <p:spPr>
          <a:xfrm>
            <a:off x="426" y="6282911"/>
            <a:ext cx="12198726" cy="580408"/>
          </a:xfrm>
          <a:prstGeom prst="rect">
            <a:avLst/>
          </a:prstGeom>
        </p:spPr>
      </p:pic>
      <p:sp>
        <p:nvSpPr>
          <p:cNvPr id="6" name="object 2"/>
          <p:cNvSpPr/>
          <p:nvPr/>
        </p:nvSpPr>
        <p:spPr>
          <a:xfrm>
            <a:off x="427" y="4353155"/>
            <a:ext cx="12198725" cy="1954198"/>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FFF1A4"/>
          </a:solidFill>
        </p:spPr>
        <p:txBody>
          <a:bodyPr wrap="square" lIns="0" tIns="0" rIns="0" bIns="0" rtlCol="0"/>
          <a:lstStyle/>
          <a:p>
            <a:endParaRPr sz="1092"/>
          </a:p>
        </p:txBody>
      </p:sp>
      <p:sp>
        <p:nvSpPr>
          <p:cNvPr id="7" name="object 6"/>
          <p:cNvSpPr txBox="1"/>
          <p:nvPr/>
        </p:nvSpPr>
        <p:spPr>
          <a:xfrm>
            <a:off x="2687459" y="4861440"/>
            <a:ext cx="9367166" cy="792205"/>
          </a:xfrm>
          <a:prstGeom prst="rect">
            <a:avLst/>
          </a:prstGeom>
        </p:spPr>
        <p:txBody>
          <a:bodyPr vert="horz" wrap="square" lIns="0" tIns="0" rIns="0" bIns="0" rtlCol="0">
            <a:spAutoFit/>
          </a:bodyPr>
          <a:lstStyle/>
          <a:p>
            <a:pPr marL="7701" marR="3081">
              <a:lnSpc>
                <a:spcPct val="111200"/>
              </a:lnSpc>
              <a:tabLst>
                <a:tab pos="1086651" algn="l"/>
                <a:tab pos="2174456" algn="l"/>
                <a:tab pos="3050862" algn="l"/>
                <a:tab pos="4985038" algn="l"/>
              </a:tabLst>
            </a:pPr>
            <a:r>
              <a:rPr lang="en-NZ" sz="2698" b="1" dirty="0">
                <a:solidFill>
                  <a:srgbClr val="252379"/>
                </a:solidFill>
                <a:latin typeface="Arial" panose="020B0604020202020204" pitchFamily="34" charset="0"/>
                <a:cs typeface="Arial" panose="020B0604020202020204" pitchFamily="34" charset="0"/>
              </a:rPr>
              <a:t>What Do We Think about Disability and Diversity?</a:t>
            </a:r>
          </a:p>
          <a:p>
            <a:pPr marL="7701" marR="3081">
              <a:lnSpc>
                <a:spcPct val="111200"/>
              </a:lnSpc>
              <a:tabLst>
                <a:tab pos="1086651" algn="l"/>
                <a:tab pos="2174456" algn="l"/>
                <a:tab pos="3050862" algn="l"/>
                <a:tab pos="4985038" algn="l"/>
              </a:tabLst>
            </a:pPr>
            <a:r>
              <a:rPr lang="en-NZ" sz="1940" dirty="0">
                <a:solidFill>
                  <a:srgbClr val="252379"/>
                </a:solidFill>
                <a:latin typeface="Arial" panose="020B0604020202020204" pitchFamily="34" charset="0"/>
                <a:cs typeface="Arial" panose="020B0604020202020204" pitchFamily="34" charset="0"/>
              </a:rPr>
              <a:t>Module 4 Presentation</a:t>
            </a:r>
            <a:endParaRPr sz="1940" dirty="0">
              <a:solidFill>
                <a:srgbClr val="252379"/>
              </a:solidFill>
              <a:latin typeface="Arial" panose="020B0604020202020204" pitchFamily="34" charset="0"/>
              <a:cs typeface="Arial" panose="020B0604020202020204" pitchFamily="34" charset="0"/>
            </a:endParaRPr>
          </a:p>
        </p:txBody>
      </p:sp>
      <p:sp>
        <p:nvSpPr>
          <p:cNvPr id="8" name="object 4"/>
          <p:cNvSpPr txBox="1"/>
          <p:nvPr/>
        </p:nvSpPr>
        <p:spPr>
          <a:xfrm>
            <a:off x="2696458" y="4630402"/>
            <a:ext cx="7142369" cy="181909"/>
          </a:xfrm>
          <a:prstGeom prst="rect">
            <a:avLst/>
          </a:prstGeom>
        </p:spPr>
        <p:txBody>
          <a:bodyPr vert="horz" wrap="square" lIns="0" tIns="0" rIns="0" bIns="0" rtlCol="0">
            <a:spAutoFit/>
          </a:bodyPr>
          <a:lstStyle/>
          <a:p>
            <a:pPr marL="7701"/>
            <a:r>
              <a:rPr sz="1182" dirty="0">
                <a:solidFill>
                  <a:srgbClr val="252379"/>
                </a:solidFill>
                <a:latin typeface="Arial" panose="020B0604020202020204" pitchFamily="34" charset="0"/>
                <a:cs typeface="Arial" panose="020B0604020202020204" pitchFamily="34" charset="0"/>
              </a:rPr>
              <a:t>Teachers and Teacher Aides Working Together</a:t>
            </a:r>
          </a:p>
        </p:txBody>
      </p:sp>
      <p:sp>
        <p:nvSpPr>
          <p:cNvPr id="9" name="object 2"/>
          <p:cNvSpPr/>
          <p:nvPr/>
        </p:nvSpPr>
        <p:spPr>
          <a:xfrm>
            <a:off x="428" y="6307353"/>
            <a:ext cx="12198724" cy="130983"/>
          </a:xfrm>
          <a:custGeom>
            <a:avLst/>
            <a:gdLst/>
            <a:ahLst/>
            <a:cxnLst/>
            <a:rect l="l" t="t" r="r" b="b"/>
            <a:pathLst>
              <a:path w="20104100" h="1141095">
                <a:moveTo>
                  <a:pt x="0" y="1140949"/>
                </a:moveTo>
                <a:lnTo>
                  <a:pt x="20104099" y="1140949"/>
                </a:lnTo>
                <a:lnTo>
                  <a:pt x="20104099" y="0"/>
                </a:lnTo>
                <a:lnTo>
                  <a:pt x="0" y="0"/>
                </a:lnTo>
                <a:lnTo>
                  <a:pt x="0" y="1140949"/>
                </a:lnTo>
                <a:close/>
              </a:path>
            </a:pathLst>
          </a:custGeom>
          <a:solidFill>
            <a:srgbClr val="DE6420"/>
          </a:solidFill>
        </p:spPr>
        <p:txBody>
          <a:bodyPr wrap="square" lIns="0" tIns="0" rIns="0" bIns="0" rtlCol="0"/>
          <a:lstStyle/>
          <a:p>
            <a:endParaRPr sz="1092"/>
          </a:p>
        </p:txBody>
      </p:sp>
      <p:pic>
        <p:nvPicPr>
          <p:cNvPr id="10" name="Picture 9" descr="nautilus-feath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824" y="4306947"/>
            <a:ext cx="2067233" cy="20084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791200" y="3124200"/>
            <a:ext cx="609600" cy="609600"/>
          </a:xfrm>
          <a:prstGeom prst="rect">
            <a:avLst/>
          </a:prstGeom>
        </p:spPr>
      </p:pic>
      <p:pic>
        <p:nvPicPr>
          <p:cNvPr id="5" name="M4 cover audi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5791200" y="3124200"/>
            <a:ext cx="609600" cy="609600"/>
          </a:xfrm>
          <a:prstGeom prst="rect">
            <a:avLst/>
          </a:prstGeom>
        </p:spPr>
      </p:pic>
      <p:pic>
        <p:nvPicPr>
          <p:cNvPr id="11" name="M4 cover audi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791200" y="3124200"/>
            <a:ext cx="609600" cy="609600"/>
          </a:xfrm>
          <a:prstGeom prst="rect">
            <a:avLst/>
          </a:prstGeom>
        </p:spPr>
      </p:pic>
      <p:pic>
        <p:nvPicPr>
          <p:cNvPr id="12" name="M4 cover audi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5791200" y="3124200"/>
            <a:ext cx="609600" cy="6096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09452611"/>
      </p:ext>
    </p:extLst>
  </p:cSld>
  <p:clrMapOvr>
    <a:masterClrMapping/>
  </p:clrMapOvr>
  <p:transition spd="slow" advClick="0" advTm="1000">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audio>
              <p:cMediaNode vol="80000">
                <p:cTn id="3" fill="hold" display="0">
                  <p:stCondLst>
                    <p:cond delay="indefinite"/>
                  </p:stCondLst>
                  <p:endCondLst>
                    <p:cond evt="onStopAudio" delay="0">
                      <p:tgtEl>
                        <p:sldTgt/>
                      </p:tgtEl>
                    </p:cond>
                  </p:endCondLst>
                </p:cTn>
                <p:tgtEl>
                  <p:spTgt spid="5"/>
                </p:tgtEl>
              </p:cMediaNode>
            </p:audio>
            <p:audio>
              <p:cMediaNode vol="80000">
                <p:cTn id="4" fill="hold" display="0">
                  <p:stCondLst>
                    <p:cond delay="indefinite"/>
                  </p:stCondLst>
                  <p:endCondLst>
                    <p:cond evt="onStopAudio" delay="0">
                      <p:tgtEl>
                        <p:sldTgt/>
                      </p:tgtEl>
                    </p:cond>
                  </p:endCondLst>
                </p:cTn>
                <p:tgtEl>
                  <p:spTgt spid="11"/>
                </p:tgtEl>
              </p:cMediaNode>
            </p:audio>
            <p:audio>
              <p:cMediaNode vol="80000">
                <p:cTn id="5" fill="hold" display="0">
                  <p:stCondLst>
                    <p:cond delay="indefinite"/>
                  </p:stCondLst>
                  <p:endCondLst>
                    <p:cond evt="onStopAudio" delay="0">
                      <p:tgtEl>
                        <p:sldTgt/>
                      </p:tgtEl>
                    </p:cond>
                  </p:endCondLst>
                </p:cTn>
                <p:tgtEl>
                  <p:spTgt spid="12"/>
                </p:tgtEl>
              </p:cMediaNode>
            </p:audio>
            <p:audio>
              <p:cMediaNode vol="80000">
                <p:cTn id="6"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3970" y="304800"/>
            <a:ext cx="5246119" cy="1152000"/>
          </a:xfrm>
        </p:spPr>
        <p:txBody>
          <a:bodyPr>
            <a:normAutofit/>
          </a:bodyPr>
          <a:lstStyle/>
          <a:p>
            <a:r>
              <a:rPr lang="en-NZ" b="1" dirty="0" err="1">
                <a:latin typeface="Arial" panose="020B0604020202020204" pitchFamily="34" charset="0"/>
                <a:cs typeface="Arial" panose="020B0604020202020204" pitchFamily="34" charset="0"/>
              </a:rPr>
              <a:t>Ako</a:t>
            </a:r>
            <a:r>
              <a:rPr lang="en-NZ" b="1" dirty="0">
                <a:latin typeface="Arial" panose="020B0604020202020204" pitchFamily="34" charset="0"/>
                <a:cs typeface="Arial" panose="020B0604020202020204" pitchFamily="34" charset="0"/>
              </a:rPr>
              <a:t> – everyone is a teacher and a learner</a:t>
            </a:r>
          </a:p>
        </p:txBody>
      </p:sp>
      <p:pic>
        <p:nvPicPr>
          <p:cNvPr id="3" name="Picture 2"/>
          <p:cNvPicPr>
            <a:picLocks noChangeAspect="1"/>
          </p:cNvPicPr>
          <p:nvPr/>
        </p:nvPicPr>
        <p:blipFill>
          <a:blip r:embed="rId2"/>
          <a:stretch>
            <a:fillRect/>
          </a:stretch>
        </p:blipFill>
        <p:spPr>
          <a:xfrm>
            <a:off x="6139025" y="0"/>
            <a:ext cx="6052975" cy="6858000"/>
          </a:xfrm>
          <a:prstGeom prst="rect">
            <a:avLst/>
          </a:prstGeom>
        </p:spPr>
      </p:pic>
      <p:sp>
        <p:nvSpPr>
          <p:cNvPr id="7" name="object 2"/>
          <p:cNvSpPr/>
          <p:nvPr/>
        </p:nvSpPr>
        <p:spPr>
          <a:xfrm>
            <a:off x="383969" y="1600492"/>
            <a:ext cx="5376751" cy="3385058"/>
          </a:xfrm>
          <a:prstGeom prst="rect">
            <a:avLst/>
          </a:prstGeom>
          <a:solidFill>
            <a:srgbClr val="FFF1A4"/>
          </a:solidFill>
          <a:ln w="38100">
            <a:noFill/>
            <a:prstDash val="lgDash"/>
          </a:ln>
        </p:spPr>
        <p:txBody>
          <a:bodyPr wrap="square" lIns="360000" tIns="360000" rIns="360000" bIns="432000" rtlCol="0">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Ako</a:t>
            </a:r>
            <a:r>
              <a:rPr lang="en-US" sz="2800" dirty="0">
                <a:latin typeface="Arial" panose="020B0604020202020204" pitchFamily="34" charset="0"/>
                <a:cs typeface="Arial" panose="020B0604020202020204" pitchFamily="34" charset="0"/>
              </a:rPr>
              <a:t> describes a teaching and learning relationship where the educator is also learning from the student in a two-way process.” </a:t>
            </a:r>
          </a:p>
          <a:p>
            <a:r>
              <a:rPr lang="en-US" sz="2800" i="1" dirty="0">
                <a:latin typeface="Arial" panose="020B0604020202020204" pitchFamily="34" charset="0"/>
                <a:cs typeface="Arial" panose="020B0604020202020204" pitchFamily="34" charset="0"/>
              </a:rPr>
              <a:t>Ka </a:t>
            </a:r>
            <a:r>
              <a:rPr lang="en-US" sz="2800" i="1" dirty="0" err="1">
                <a:latin typeface="Arial" panose="020B0604020202020204" pitchFamily="34" charset="0"/>
                <a:cs typeface="Arial" panose="020B0604020202020204" pitchFamily="34" charset="0"/>
              </a:rPr>
              <a:t>Hikitia</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MoE</a:t>
            </a:r>
            <a:r>
              <a:rPr lang="en-US" sz="2800" dirty="0">
                <a:latin typeface="Arial" panose="020B0604020202020204" pitchFamily="34" charset="0"/>
                <a:cs typeface="Arial" panose="020B0604020202020204" pitchFamily="34" charset="0"/>
              </a:rPr>
              <a:t>, 2013, p</a:t>
            </a:r>
            <a:r>
              <a:rPr lang="en-US" sz="2800" dirty="0" smtClean="0">
                <a:latin typeface="Arial" panose="020B0604020202020204" pitchFamily="34" charset="0"/>
                <a:cs typeface="Arial" panose="020B0604020202020204" pitchFamily="34" charset="0"/>
              </a:rPr>
              <a:t>. 16</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26202041"/>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4"/>
            <a:ext cx="5508000" cy="706236"/>
          </a:xfrm>
        </p:spPr>
        <p:txBody>
          <a:bodyPr/>
          <a:lstStyle/>
          <a:p>
            <a:r>
              <a:rPr lang="en-NZ" b="1" dirty="0" err="1">
                <a:latin typeface="Arial" panose="020B0604020202020204" pitchFamily="34" charset="0"/>
                <a:cs typeface="Arial" panose="020B0604020202020204" pitchFamily="34" charset="0"/>
              </a:rPr>
              <a:t>Ako</a:t>
            </a:r>
            <a:endParaRPr lang="en-NZ"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071360"/>
            <a:ext cx="5544000" cy="4716000"/>
          </a:xfrm>
        </p:spPr>
        <p:txBody>
          <a:bodyPr/>
          <a:lstStyle/>
          <a:p>
            <a:r>
              <a:rPr lang="en-US" dirty="0">
                <a:latin typeface="Arial" panose="020B0604020202020204" pitchFamily="34" charset="0"/>
                <a:cs typeface="Arial" panose="020B0604020202020204" pitchFamily="34" charset="0"/>
              </a:rPr>
              <a:t>We can all learn from each other: teachers, teacher aides</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students</a:t>
            </a:r>
            <a:r>
              <a:rPr lang="en-US" sz="2800" dirty="0">
                <a:latin typeface="Arial" panose="020B0604020202020204" pitchFamily="34" charset="0"/>
                <a:cs typeface="Arial" panose="020B0604020202020204" pitchFamily="34" charset="0"/>
              </a:rPr>
              <a:t>.</a:t>
            </a:r>
          </a:p>
        </p:txBody>
      </p:sp>
      <p:sp>
        <p:nvSpPr>
          <p:cNvPr id="8" name="object 2"/>
          <p:cNvSpPr/>
          <p:nvPr/>
        </p:nvSpPr>
        <p:spPr>
          <a:xfrm>
            <a:off x="6556775" y="4125825"/>
            <a:ext cx="5145377" cy="2210175"/>
          </a:xfrm>
          <a:prstGeom prst="rect">
            <a:avLst/>
          </a:prstGeom>
          <a:solidFill>
            <a:srgbClr val="FFF1A4"/>
          </a:solidFill>
          <a:ln w="38100">
            <a:noFill/>
            <a:prstDash val="lgDash"/>
          </a:ln>
        </p:spPr>
        <p:txBody>
          <a:bodyPr wrap="square" lIns="360000" tIns="360000" rIns="360000" bIns="365760" rtlCol="0">
            <a:spAutoFit/>
          </a:bodyPr>
          <a:lstStyle/>
          <a:p>
            <a:r>
              <a:rPr lang="en-US" sz="2400" b="1" dirty="0">
                <a:solidFill>
                  <a:srgbClr val="252379"/>
                </a:solidFill>
                <a:latin typeface="Arial" panose="020B0604020202020204" pitchFamily="34" charset="0"/>
                <a:cs typeface="Arial" panose="020B0604020202020204" pitchFamily="34" charset="0"/>
              </a:rPr>
              <a:t>How is the principle of </a:t>
            </a:r>
            <a:r>
              <a:rPr lang="en-US" sz="2400" b="1" dirty="0" err="1">
                <a:solidFill>
                  <a:srgbClr val="252379"/>
                </a:solidFill>
                <a:latin typeface="Arial" panose="020B0604020202020204" pitchFamily="34" charset="0"/>
                <a:cs typeface="Arial" panose="020B0604020202020204" pitchFamily="34" charset="0"/>
              </a:rPr>
              <a:t>ako</a:t>
            </a:r>
            <a:r>
              <a:rPr lang="en-US" sz="2400" b="1" dirty="0">
                <a:solidFill>
                  <a:srgbClr val="252379"/>
                </a:solidFill>
                <a:latin typeface="Arial" panose="020B0604020202020204" pitchFamily="34" charset="0"/>
                <a:cs typeface="Arial" panose="020B0604020202020204" pitchFamily="34" charset="0"/>
              </a:rPr>
              <a:t> reflected in your practice? Who learns from </a:t>
            </a:r>
            <a:r>
              <a:rPr lang="en-US" sz="2400" b="1" dirty="0" smtClean="0">
                <a:solidFill>
                  <a:srgbClr val="252379"/>
                </a:solidFill>
                <a:latin typeface="Arial" panose="020B0604020202020204" pitchFamily="34" charset="0"/>
                <a:cs typeface="Arial" panose="020B0604020202020204" pitchFamily="34" charset="0"/>
              </a:rPr>
              <a:t>who, and </a:t>
            </a:r>
            <a:r>
              <a:rPr lang="en-US" sz="2400" b="1" dirty="0">
                <a:solidFill>
                  <a:srgbClr val="252379"/>
                </a:solidFill>
                <a:latin typeface="Arial" panose="020B0604020202020204" pitchFamily="34" charset="0"/>
                <a:cs typeface="Arial" panose="020B0604020202020204" pitchFamily="34" charset="0"/>
              </a:rPr>
              <a:t>what is being learned?</a:t>
            </a:r>
          </a:p>
        </p:txBody>
      </p:sp>
      <p:pic>
        <p:nvPicPr>
          <p:cNvPr id="4" name="Picture 3"/>
          <p:cNvPicPr>
            <a:picLocks noChangeAspect="1"/>
          </p:cNvPicPr>
          <p:nvPr/>
        </p:nvPicPr>
        <p:blipFill>
          <a:blip r:embed="rId2"/>
          <a:stretch>
            <a:fillRect/>
          </a:stretch>
        </p:blipFill>
        <p:spPr>
          <a:xfrm>
            <a:off x="443417" y="3429360"/>
            <a:ext cx="5144044" cy="2928011"/>
          </a:xfrm>
          <a:prstGeom prst="rect">
            <a:avLst/>
          </a:prstGeom>
        </p:spPr>
      </p:pic>
    </p:spTree>
    <p:extLst>
      <p:ext uri="{BB962C8B-B14F-4D97-AF65-F5344CB8AC3E}">
        <p14:creationId xmlns:p14="http://schemas.microsoft.com/office/powerpoint/2010/main" val="2708418173"/>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par>
                                <p:cTn id="8" presetID="10" presetClass="entr" presetSubtype="0" fill="hold" grpId="0" nodeType="withEffect">
                                  <p:stCondLst>
                                    <p:cond delay="13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008914" cy="6858000"/>
          </a:xfrm>
          <a:prstGeom prst="rect">
            <a:avLst/>
          </a:prstGeom>
          <a:solidFill>
            <a:srgbClr val="DE6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2"/>
          <p:cNvSpPr>
            <a:spLocks noGrp="1"/>
          </p:cNvSpPr>
          <p:nvPr>
            <p:ph type="title"/>
          </p:nvPr>
        </p:nvSpPr>
        <p:spPr>
          <a:xfrm>
            <a:off x="585076" y="919463"/>
            <a:ext cx="4572000" cy="684461"/>
          </a:xfrm>
        </p:spPr>
        <p:txBody>
          <a:bodyPr/>
          <a:lstStyle/>
          <a:p>
            <a:r>
              <a:rPr lang="en-NZ" b="1" dirty="0">
                <a:solidFill>
                  <a:schemeClr val="bg1"/>
                </a:solidFill>
                <a:latin typeface="Arial" panose="020B0604020202020204" pitchFamily="34" charset="0"/>
                <a:cs typeface="Arial" panose="020B0604020202020204" pitchFamily="34" charset="0"/>
              </a:rPr>
              <a:t>Next Step</a:t>
            </a:r>
          </a:p>
        </p:txBody>
      </p:sp>
      <p:sp>
        <p:nvSpPr>
          <p:cNvPr id="5" name="object 2"/>
          <p:cNvSpPr/>
          <p:nvPr/>
        </p:nvSpPr>
        <p:spPr>
          <a:xfrm>
            <a:off x="6156259" y="1512000"/>
            <a:ext cx="5295127" cy="4522110"/>
          </a:xfrm>
          <a:custGeom>
            <a:avLst/>
            <a:gdLst/>
            <a:ahLst/>
            <a:cxnLst/>
            <a:rect l="l" t="t" r="r" b="b"/>
            <a:pathLst>
              <a:path w="8746490" h="4585970">
                <a:moveTo>
                  <a:pt x="8449261" y="0"/>
                </a:moveTo>
                <a:lnTo>
                  <a:pt x="296807" y="0"/>
                </a:lnTo>
                <a:lnTo>
                  <a:pt x="237640" y="108"/>
                </a:lnTo>
                <a:lnTo>
                  <a:pt x="186910" y="865"/>
                </a:lnTo>
                <a:lnTo>
                  <a:pt x="143969" y="2920"/>
                </a:lnTo>
                <a:lnTo>
                  <a:pt x="78853" y="13520"/>
                </a:lnTo>
                <a:lnTo>
                  <a:pt x="37100" y="37100"/>
                </a:lnTo>
                <a:lnTo>
                  <a:pt x="13520" y="78853"/>
                </a:lnTo>
                <a:lnTo>
                  <a:pt x="2920" y="143969"/>
                </a:lnTo>
                <a:lnTo>
                  <a:pt x="865" y="186910"/>
                </a:lnTo>
                <a:lnTo>
                  <a:pt x="108" y="237640"/>
                </a:lnTo>
                <a:lnTo>
                  <a:pt x="0" y="296807"/>
                </a:lnTo>
                <a:lnTo>
                  <a:pt x="0" y="4288937"/>
                </a:lnTo>
                <a:lnTo>
                  <a:pt x="108" y="4348106"/>
                </a:lnTo>
                <a:lnTo>
                  <a:pt x="865" y="4398838"/>
                </a:lnTo>
                <a:lnTo>
                  <a:pt x="2920" y="4441781"/>
                </a:lnTo>
                <a:lnTo>
                  <a:pt x="13520" y="4506899"/>
                </a:lnTo>
                <a:lnTo>
                  <a:pt x="37100" y="4548653"/>
                </a:lnTo>
                <a:lnTo>
                  <a:pt x="78853" y="4572234"/>
                </a:lnTo>
                <a:lnTo>
                  <a:pt x="143969" y="4582835"/>
                </a:lnTo>
                <a:lnTo>
                  <a:pt x="186910" y="4584890"/>
                </a:lnTo>
                <a:lnTo>
                  <a:pt x="237640" y="4585647"/>
                </a:lnTo>
                <a:lnTo>
                  <a:pt x="296807" y="4585755"/>
                </a:lnTo>
                <a:lnTo>
                  <a:pt x="8449261" y="4585755"/>
                </a:lnTo>
                <a:lnTo>
                  <a:pt x="8508427" y="4585647"/>
                </a:lnTo>
                <a:lnTo>
                  <a:pt x="8559157" y="4584890"/>
                </a:lnTo>
                <a:lnTo>
                  <a:pt x="8602099" y="4582835"/>
                </a:lnTo>
                <a:lnTo>
                  <a:pt x="8667215" y="4572234"/>
                </a:lnTo>
                <a:lnTo>
                  <a:pt x="8708967" y="4548653"/>
                </a:lnTo>
                <a:lnTo>
                  <a:pt x="8732548" y="4506899"/>
                </a:lnTo>
                <a:lnTo>
                  <a:pt x="8743148" y="4441781"/>
                </a:lnTo>
                <a:lnTo>
                  <a:pt x="8745203" y="4398838"/>
                </a:lnTo>
                <a:lnTo>
                  <a:pt x="8745960" y="4348106"/>
                </a:lnTo>
                <a:lnTo>
                  <a:pt x="8746068" y="4288937"/>
                </a:lnTo>
                <a:lnTo>
                  <a:pt x="8746068" y="296807"/>
                </a:lnTo>
                <a:lnTo>
                  <a:pt x="8745960" y="237640"/>
                </a:lnTo>
                <a:lnTo>
                  <a:pt x="8745203" y="186910"/>
                </a:lnTo>
                <a:lnTo>
                  <a:pt x="8743148" y="143969"/>
                </a:lnTo>
                <a:lnTo>
                  <a:pt x="8732548" y="78853"/>
                </a:lnTo>
                <a:lnTo>
                  <a:pt x="8708967" y="37100"/>
                </a:lnTo>
                <a:lnTo>
                  <a:pt x="8667215" y="13520"/>
                </a:lnTo>
                <a:lnTo>
                  <a:pt x="8602099" y="2920"/>
                </a:lnTo>
                <a:lnTo>
                  <a:pt x="8559157" y="865"/>
                </a:lnTo>
                <a:lnTo>
                  <a:pt x="8508427" y="108"/>
                </a:lnTo>
                <a:lnTo>
                  <a:pt x="8449261" y="0"/>
                </a:lnTo>
                <a:close/>
              </a:path>
            </a:pathLst>
          </a:custGeom>
          <a:solidFill>
            <a:srgbClr val="FFFFFF"/>
          </a:solidFill>
          <a:ln w="38100">
            <a:noFill/>
            <a:prstDash val="lgDash"/>
          </a:ln>
        </p:spPr>
        <p:txBody>
          <a:bodyPr wrap="square" lIns="0" tIns="0" rIns="0" bIns="0" rtlCol="0"/>
          <a:lstStyle/>
          <a:p>
            <a:endParaRPr sz="1092" dirty="0"/>
          </a:p>
        </p:txBody>
      </p:sp>
      <p:sp>
        <p:nvSpPr>
          <p:cNvPr id="8" name="object 2"/>
          <p:cNvSpPr/>
          <p:nvPr/>
        </p:nvSpPr>
        <p:spPr>
          <a:xfrm>
            <a:off x="585076" y="1718444"/>
            <a:ext cx="4802995" cy="4522110"/>
          </a:xfrm>
          <a:prstGeom prst="rect">
            <a:avLst/>
          </a:prstGeom>
          <a:solidFill>
            <a:schemeClr val="bg1"/>
          </a:solidFill>
          <a:ln w="38100">
            <a:noFill/>
            <a:prstDash val="lgDash"/>
          </a:ln>
        </p:spPr>
        <p:txBody>
          <a:bodyPr wrap="square" lIns="0" tIns="0" rIns="0" bIns="0" rtlCol="0"/>
          <a:lstStyle/>
          <a:p>
            <a:endParaRPr sz="1092" dirty="0"/>
          </a:p>
        </p:txBody>
      </p:sp>
      <p:sp>
        <p:nvSpPr>
          <p:cNvPr id="9" name="Content Placeholder 2"/>
          <p:cNvSpPr txBox="1">
            <a:spLocks/>
          </p:cNvSpPr>
          <p:nvPr/>
        </p:nvSpPr>
        <p:spPr>
          <a:xfrm>
            <a:off x="973254" y="1947483"/>
            <a:ext cx="4026640" cy="155095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8"/>
              </a:spcAft>
            </a:pPr>
            <a:r>
              <a:rPr lang="en-US" sz="2183" kern="0" dirty="0" err="1">
                <a:solidFill>
                  <a:srgbClr val="252379"/>
                </a:solidFill>
                <a:latin typeface="Arial" panose="020B0604020202020204" pitchFamily="34" charset="0"/>
                <a:cs typeface="Arial" panose="020B0604020202020204" pitchFamily="34" charset="0"/>
              </a:rPr>
              <a:t>Ngā</a:t>
            </a:r>
            <a:r>
              <a:rPr lang="en-US" sz="2183" kern="0" dirty="0">
                <a:solidFill>
                  <a:srgbClr val="252379"/>
                </a:solidFill>
                <a:latin typeface="Arial" panose="020B0604020202020204" pitchFamily="34" charset="0"/>
                <a:cs typeface="Arial" panose="020B0604020202020204" pitchFamily="34" charset="0"/>
              </a:rPr>
              <a:t> </a:t>
            </a:r>
            <a:r>
              <a:rPr lang="en-US" sz="2183" kern="0" dirty="0" err="1">
                <a:solidFill>
                  <a:srgbClr val="252379"/>
                </a:solidFill>
                <a:latin typeface="Arial" panose="020B0604020202020204" pitchFamily="34" charset="0"/>
                <a:cs typeface="Arial" panose="020B0604020202020204" pitchFamily="34" charset="0"/>
              </a:rPr>
              <a:t>mihi</a:t>
            </a:r>
            <a:r>
              <a:rPr lang="en-US" sz="2183" kern="0" dirty="0">
                <a:solidFill>
                  <a:srgbClr val="252379"/>
                </a:solidFill>
                <a:latin typeface="Arial" panose="020B0604020202020204" pitchFamily="34" charset="0"/>
                <a:cs typeface="Arial" panose="020B0604020202020204" pitchFamily="34" charset="0"/>
              </a:rPr>
              <a:t>! </a:t>
            </a:r>
          </a:p>
          <a:p>
            <a:pPr>
              <a:spcAft>
                <a:spcPts val="728"/>
              </a:spcAft>
            </a:pPr>
            <a:r>
              <a:rPr lang="en-GB" sz="2183" kern="0" dirty="0">
                <a:solidFill>
                  <a:srgbClr val="252379"/>
                </a:solidFill>
                <a:latin typeface="Arial" panose="020B0604020202020204" pitchFamily="34" charset="0"/>
                <a:cs typeface="Arial" panose="020B0604020202020204" pitchFamily="34" charset="0"/>
              </a:rPr>
              <a:t>It’s time to choose an activity from the workbook for this module. </a:t>
            </a:r>
            <a:r>
              <a:rPr lang="en-US" sz="2183" kern="0" dirty="0">
                <a:solidFill>
                  <a:srgbClr val="252379"/>
                </a:solidFill>
                <a:latin typeface="Arial" panose="020B0604020202020204" pitchFamily="34" charset="0"/>
                <a:cs typeface="Arial" panose="020B0604020202020204" pitchFamily="34" charset="0"/>
              </a:rPr>
              <a:t> </a:t>
            </a:r>
          </a:p>
        </p:txBody>
      </p:sp>
      <p:sp>
        <p:nvSpPr>
          <p:cNvPr id="13" name="Content Placeholder 5"/>
          <p:cNvSpPr txBox="1">
            <a:spLocks/>
          </p:cNvSpPr>
          <p:nvPr/>
        </p:nvSpPr>
        <p:spPr>
          <a:xfrm>
            <a:off x="6156259" y="1068211"/>
            <a:ext cx="5848508" cy="5706076"/>
          </a:xfrm>
          <a:prstGeom prst="rect">
            <a:avLst/>
          </a:prstGeom>
        </p:spPr>
        <p:txBody>
          <a:bodyPr anchor="t">
            <a:normAutofit fontScale="55000" lnSpcReduction="20000"/>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600" kern="1200">
                <a:solidFill>
                  <a:schemeClr val="tx1"/>
                </a:solidFill>
                <a:latin typeface="Gotham Book" pitchFamily="50" charset="0"/>
                <a:ea typeface="+mn-ea"/>
                <a:cs typeface="Gotham Book" pitchFamily="50" charset="0"/>
              </a:defRPr>
            </a:lvl1pPr>
            <a:lvl2pPr marL="0" indent="-360000" algn="l" defTabSz="914400" rtl="0" eaLnBrk="1" latinLnBrk="0" hangingPunct="1">
              <a:lnSpc>
                <a:spcPct val="110000"/>
              </a:lnSpc>
              <a:spcBef>
                <a:spcPts val="600"/>
              </a:spcBef>
              <a:spcAft>
                <a:spcPts val="600"/>
              </a:spcAft>
              <a:buClr>
                <a:srgbClr val="DE6420"/>
              </a:buClr>
              <a:buFont typeface="Arial" panose="020B0604020202020204" pitchFamily="34" charset="0"/>
              <a:buChar char="•"/>
              <a:defRPr sz="2600" kern="1200">
                <a:solidFill>
                  <a:schemeClr val="tx1"/>
                </a:solidFill>
                <a:latin typeface="Gotham Book" pitchFamily="50" charset="0"/>
                <a:ea typeface="+mn-ea"/>
                <a:cs typeface="Gotham Book"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sz="4700" dirty="0">
                <a:latin typeface="Arial" panose="020B0604020202020204" pitchFamily="34" charset="0"/>
                <a:cs typeface="Arial" panose="020B0604020202020204" pitchFamily="34" charset="0"/>
              </a:rPr>
              <a:t>Download the workbook for this module at:</a:t>
            </a:r>
            <a:endParaRPr lang="en-GB" sz="1500" dirty="0">
              <a:latin typeface="Arial" panose="020B0604020202020204" pitchFamily="34" charset="0"/>
              <a:cs typeface="Arial" panose="020B0604020202020204" pitchFamily="34" charset="0"/>
            </a:endParaRPr>
          </a:p>
          <a:p>
            <a:pPr>
              <a:spcBef>
                <a:spcPts val="0"/>
              </a:spcBef>
              <a:spcAft>
                <a:spcPts val="0"/>
              </a:spcAft>
            </a:pPr>
            <a:r>
              <a:rPr lang="en-GB" sz="1500" dirty="0">
                <a:latin typeface="Arial" panose="020B0604020202020204" pitchFamily="34" charset="0"/>
                <a:cs typeface="Arial" panose="020B0604020202020204" pitchFamily="34" charset="0"/>
              </a:rPr>
              <a:t/>
            </a:r>
            <a:br>
              <a:rPr lang="en-GB" sz="1500" dirty="0">
                <a:latin typeface="Arial" panose="020B0604020202020204" pitchFamily="34" charset="0"/>
                <a:cs typeface="Arial" panose="020B0604020202020204" pitchFamily="34" charset="0"/>
              </a:rPr>
            </a:br>
            <a:r>
              <a:rPr lang="en-US" sz="4400">
                <a:latin typeface="Arial" panose="020B0604020202020204" pitchFamily="34" charset="0"/>
                <a:cs typeface="Arial" panose="020B0604020202020204" pitchFamily="34" charset="0"/>
                <a:hlinkClick r:id="rId2"/>
              </a:rPr>
              <a:t>teachersandteacheraides</a:t>
            </a:r>
            <a:r>
              <a:rPr lang="en-US" sz="4400" dirty="0">
                <a:latin typeface="Arial" panose="020B0604020202020204" pitchFamily="34" charset="0"/>
                <a:cs typeface="Arial" panose="020B0604020202020204" pitchFamily="34" charset="0"/>
                <a:hlinkClick r:id="rId2"/>
              </a:rPr>
              <a:t>.tki.org.nz/Our-students/Module-4</a:t>
            </a:r>
            <a:endParaRPr lang="en-US" sz="4400" dirty="0">
              <a:solidFill>
                <a:srgbClr val="FF0000"/>
              </a:solidFill>
              <a:latin typeface="Arial" panose="020B0604020202020204" pitchFamily="34" charset="0"/>
              <a:cs typeface="Arial" panose="020B0604020202020204" pitchFamily="34" charset="0"/>
            </a:endParaRPr>
          </a:p>
          <a:p>
            <a:pPr>
              <a:spcBef>
                <a:spcPts val="432"/>
              </a:spcBef>
            </a:pPr>
            <a:endParaRPr lang="en-AU" sz="4700" dirty="0">
              <a:latin typeface="Arial" panose="020B0604020202020204" pitchFamily="34" charset="0"/>
              <a:cs typeface="Arial" panose="020B0604020202020204" pitchFamily="34" charset="0"/>
            </a:endParaRPr>
          </a:p>
          <a:p>
            <a:pPr>
              <a:spcBef>
                <a:spcPts val="0"/>
              </a:spcBef>
              <a:spcAft>
                <a:spcPts val="0"/>
              </a:spcAft>
            </a:pPr>
            <a:r>
              <a:rPr lang="en-GB" sz="4700" dirty="0">
                <a:latin typeface="Arial" panose="020B0604020202020204" pitchFamily="34" charset="0"/>
                <a:cs typeface="Arial" panose="020B0604020202020204" pitchFamily="34" charset="0"/>
              </a:rPr>
              <a:t>To find out more about </a:t>
            </a:r>
            <a:r>
              <a:rPr lang="en-GB" sz="4700" i="1" dirty="0">
                <a:latin typeface="Arial" panose="020B0604020202020204" pitchFamily="34" charset="0"/>
                <a:cs typeface="Arial" panose="020B0604020202020204" pitchFamily="34" charset="0"/>
              </a:rPr>
              <a:t>Teachers and Teacher Aides Working Together</a:t>
            </a:r>
            <a:r>
              <a:rPr lang="en-GB" sz="4700" dirty="0">
                <a:latin typeface="Arial" panose="020B0604020202020204" pitchFamily="34" charset="0"/>
                <a:cs typeface="Arial" panose="020B0604020202020204" pitchFamily="34" charset="0"/>
              </a:rPr>
              <a:t> and to access the other modules go to:</a:t>
            </a:r>
            <a:endParaRPr lang="en-GB" sz="1500" dirty="0">
              <a:latin typeface="Arial" panose="020B0604020202020204" pitchFamily="34" charset="0"/>
              <a:cs typeface="Arial" panose="020B0604020202020204" pitchFamily="34" charset="0"/>
            </a:endParaRPr>
          </a:p>
          <a:p>
            <a:pPr>
              <a:spcBef>
                <a:spcPts val="0"/>
              </a:spcBef>
              <a:spcAft>
                <a:spcPts val="0"/>
              </a:spcAft>
            </a:pPr>
            <a:r>
              <a:rPr lang="en-GB" sz="1500" dirty="0">
                <a:latin typeface="Arial" panose="020B0604020202020204" pitchFamily="34" charset="0"/>
                <a:cs typeface="Arial" panose="020B0604020202020204" pitchFamily="34" charset="0"/>
              </a:rPr>
              <a:t/>
            </a:r>
            <a:br>
              <a:rPr lang="en-GB" sz="15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hlinkClick r:id="rId3"/>
              </a:rPr>
              <a:t>teachersandteacheraides.tki.org.nz</a:t>
            </a:r>
            <a:endParaRPr lang="en-US" sz="2800" kern="0" dirty="0">
              <a:latin typeface="Arial" panose="020B0604020202020204" pitchFamily="34" charset="0"/>
              <a:cs typeface="Arial" panose="020B0604020202020204" pitchFamily="34" charset="0"/>
            </a:endParaRPr>
          </a:p>
          <a:p>
            <a:endParaRPr lang="en-GB" sz="4700" kern="0" dirty="0">
              <a:latin typeface="Arial" panose="020B0604020202020204" pitchFamily="34" charset="0"/>
              <a:cs typeface="Arial" panose="020B0604020202020204" pitchFamily="34" charset="0"/>
            </a:endParaRPr>
          </a:p>
          <a:p>
            <a:endParaRPr lang="en-GB" sz="4700" kern="0" dirty="0">
              <a:latin typeface="Arial" panose="020B0604020202020204" pitchFamily="34" charset="0"/>
              <a:cs typeface="Arial" panose="020B0604020202020204" pitchFamily="34" charset="0"/>
            </a:endParaRPr>
          </a:p>
          <a:p>
            <a:r>
              <a:rPr lang="en-GB" sz="4700" kern="0" dirty="0">
                <a:latin typeface="Arial" panose="020B0604020202020204" pitchFamily="34" charset="0"/>
                <a:cs typeface="Arial" panose="020B0604020202020204" pitchFamily="34" charset="0"/>
              </a:rPr>
              <a:t>We wish you well in your learning!</a:t>
            </a:r>
            <a:endParaRPr lang="en-GB" sz="47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578" y="3562156"/>
            <a:ext cx="3562224" cy="2421154"/>
          </a:xfrm>
          <a:prstGeom prst="rect">
            <a:avLst/>
          </a:prstGeom>
        </p:spPr>
      </p:pic>
    </p:spTree>
    <p:extLst>
      <p:ext uri="{BB962C8B-B14F-4D97-AF65-F5344CB8AC3E}">
        <p14:creationId xmlns:p14="http://schemas.microsoft.com/office/powerpoint/2010/main" val="3917465961"/>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nodeType="withEffect">
                                  <p:stCondLst>
                                    <p:cond delay="500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nodeType="withEffect">
                                  <p:stCondLst>
                                    <p:cond delay="13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000"/>
                                        <p:tgtEl>
                                          <p:spTgt spid="13">
                                            <p:txEl>
                                              <p:pRg st="0" end="0"/>
                                            </p:txEl>
                                          </p:spTgt>
                                        </p:tgtEl>
                                      </p:cBhvr>
                                    </p:animEffect>
                                  </p:childTnLst>
                                </p:cTn>
                              </p:par>
                              <p:par>
                                <p:cTn id="14" presetID="10" presetClass="entr" presetSubtype="0" fill="hold" nodeType="withEffect">
                                  <p:stCondLst>
                                    <p:cond delay="1350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000"/>
                                        <p:tgtEl>
                                          <p:spTgt spid="13">
                                            <p:txEl>
                                              <p:pRg st="1" end="1"/>
                                            </p:txEl>
                                          </p:spTgt>
                                        </p:tgtEl>
                                      </p:cBhvr>
                                    </p:animEffect>
                                  </p:childTnLst>
                                </p:cTn>
                              </p:par>
                              <p:par>
                                <p:cTn id="17" presetID="10" presetClass="entr" presetSubtype="0" fill="hold" nodeType="withEffect">
                                  <p:stCondLst>
                                    <p:cond delay="1350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2000"/>
                                        <p:tgtEl>
                                          <p:spTgt spid="13">
                                            <p:txEl>
                                              <p:pRg st="3" end="3"/>
                                            </p:txEl>
                                          </p:spTgt>
                                        </p:tgtEl>
                                      </p:cBhvr>
                                    </p:animEffect>
                                  </p:childTnLst>
                                </p:cTn>
                              </p:par>
                              <p:par>
                                <p:cTn id="20" presetID="10" presetClass="entr" presetSubtype="0" fill="hold" nodeType="withEffect">
                                  <p:stCondLst>
                                    <p:cond delay="1350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2000"/>
                                        <p:tgtEl>
                                          <p:spTgt spid="13">
                                            <p:txEl>
                                              <p:pRg st="4" end="4"/>
                                            </p:txEl>
                                          </p:spTgt>
                                        </p:tgtEl>
                                      </p:cBhvr>
                                    </p:animEffect>
                                  </p:childTnLst>
                                </p:cTn>
                              </p:par>
                              <p:par>
                                <p:cTn id="23" presetID="10" presetClass="entr" presetSubtype="0" fill="hold" nodeType="withEffect">
                                  <p:stCondLst>
                                    <p:cond delay="1900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fade">
                                      <p:cBhvr>
                                        <p:cTn id="25" dur="20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b="1" dirty="0">
                <a:latin typeface="Arial" panose="020B0604020202020204" pitchFamily="34" charset="0"/>
                <a:cs typeface="Arial" panose="020B0604020202020204" pitchFamily="34" charset="0"/>
              </a:rPr>
              <a:t>Introducing the module</a:t>
            </a:r>
          </a:p>
        </p:txBody>
      </p:sp>
      <p:sp>
        <p:nvSpPr>
          <p:cNvPr id="6" name="Content Placeholder 5"/>
          <p:cNvSpPr>
            <a:spLocks noGrp="1"/>
          </p:cNvSpPr>
          <p:nvPr>
            <p:ph idx="1"/>
          </p:nvPr>
        </p:nvSpPr>
        <p:spPr>
          <a:xfrm>
            <a:off x="360000" y="1098958"/>
            <a:ext cx="5544000" cy="4716000"/>
          </a:xfrm>
        </p:spPr>
        <p:txBody>
          <a:bodyPr>
            <a:normAutofit/>
          </a:bodyPr>
          <a:lstStyle/>
          <a:p>
            <a:pPr>
              <a:spcAft>
                <a:spcPts val="1200"/>
              </a:spcAft>
            </a:pPr>
            <a:r>
              <a:rPr lang="en-NZ" dirty="0">
                <a:latin typeface="Arial" panose="020B0604020202020204" pitchFamily="34" charset="0"/>
                <a:cs typeface="Arial" panose="020B0604020202020204" pitchFamily="34" charset="0"/>
              </a:rPr>
              <a:t>This module is about </a:t>
            </a:r>
            <a:r>
              <a:rPr lang="en-NZ" dirty="0" smtClean="0">
                <a:latin typeface="Arial" panose="020B0604020202020204" pitchFamily="34" charset="0"/>
                <a:cs typeface="Arial" panose="020B0604020202020204" pitchFamily="34" charset="0"/>
              </a:rPr>
              <a:t>educators’ </a:t>
            </a:r>
            <a:r>
              <a:rPr lang="en-US" dirty="0">
                <a:latin typeface="Arial" panose="020B0604020202020204" pitchFamily="34" charset="0"/>
                <a:cs typeface="Arial" panose="020B0604020202020204" pitchFamily="34" charset="0"/>
              </a:rPr>
              <a:t>attitudes and assumptions about disability and diversity and how this impacts on student learning.</a:t>
            </a:r>
            <a:endParaRPr lang="en-NZ" dirty="0">
              <a:latin typeface="Arial" panose="020B0604020202020204" pitchFamily="34" charset="0"/>
              <a:cs typeface="Arial" panose="020B0604020202020204" pitchFamily="34" charset="0"/>
            </a:endParaRPr>
          </a:p>
          <a:p>
            <a:pPr>
              <a:spcAft>
                <a:spcPts val="1200"/>
              </a:spcAft>
            </a:pPr>
            <a:r>
              <a:rPr lang="en-NZ" dirty="0">
                <a:latin typeface="Arial" panose="020B0604020202020204" pitchFamily="34" charset="0"/>
                <a:cs typeface="Arial" panose="020B0604020202020204" pitchFamily="34" charset="0"/>
              </a:rPr>
              <a:t>It is for both teachers and teacher aides.</a:t>
            </a:r>
          </a:p>
        </p:txBody>
      </p:sp>
      <p:sp>
        <p:nvSpPr>
          <p:cNvPr id="7" name="object 2"/>
          <p:cNvSpPr/>
          <p:nvPr/>
        </p:nvSpPr>
        <p:spPr>
          <a:xfrm>
            <a:off x="6572420" y="4755706"/>
            <a:ext cx="5108718" cy="1612265"/>
          </a:xfrm>
          <a:prstGeom prst="rect">
            <a:avLst/>
          </a:prstGeom>
          <a:solidFill>
            <a:srgbClr val="FFF1A4"/>
          </a:solidFill>
          <a:ln w="38100">
            <a:noFill/>
            <a:prstDash val="lgDash"/>
          </a:ln>
        </p:spPr>
        <p:txBody>
          <a:bodyPr wrap="square" lIns="360000" tIns="360000" rIns="360000" bIns="432000" rtlCol="0">
            <a:spAutoFit/>
          </a:bodyPr>
          <a:lstStyle/>
          <a:p>
            <a:pPr>
              <a:lnSpc>
                <a:spcPct val="110000"/>
              </a:lnSpc>
              <a:buClr>
                <a:srgbClr val="DE6420"/>
              </a:buClr>
            </a:pPr>
            <a:r>
              <a:rPr lang="en-NZ" sz="2400" b="1" dirty="0">
                <a:solidFill>
                  <a:srgbClr val="252379"/>
                </a:solidFill>
                <a:latin typeface="Arial" panose="020B0604020202020204" pitchFamily="34" charset="0"/>
                <a:cs typeface="Arial" panose="020B0604020202020204" pitchFamily="34" charset="0"/>
              </a:rPr>
              <a:t>Please take your time to think and reflect.</a:t>
            </a:r>
          </a:p>
        </p:txBody>
      </p:sp>
    </p:spTree>
    <p:extLst>
      <p:ext uri="{BB962C8B-B14F-4D97-AF65-F5344CB8AC3E}">
        <p14:creationId xmlns:p14="http://schemas.microsoft.com/office/powerpoint/2010/main" val="2828511677"/>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13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2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1"/>
          </p:nvPr>
        </p:nvPicPr>
        <p:blipFill>
          <a:blip r:embed="rId2"/>
          <a:srcRect t="2322" b="2322"/>
          <a:stretch>
            <a:fillRect/>
          </a:stretch>
        </p:blipFill>
        <p:spPr>
          <a:prstGeom prst="rect">
            <a:avLst/>
          </a:prstGeom>
        </p:spPr>
      </p:pic>
      <p:sp>
        <p:nvSpPr>
          <p:cNvPr id="7" name="Title 8"/>
          <p:cNvSpPr>
            <a:spLocks noGrp="1"/>
          </p:cNvSpPr>
          <p:nvPr>
            <p:ph type="title"/>
          </p:nvPr>
        </p:nvSpPr>
        <p:spPr>
          <a:xfrm>
            <a:off x="360000" y="365124"/>
            <a:ext cx="5508000" cy="746876"/>
          </a:xfrm>
        </p:spPr>
        <p:txBody>
          <a:bodyPr/>
          <a:lstStyle/>
          <a:p>
            <a:r>
              <a:rPr lang="en-NZ" b="1" dirty="0">
                <a:latin typeface="Arial" panose="020B0604020202020204" pitchFamily="34" charset="0"/>
                <a:cs typeface="Arial" panose="020B0604020202020204" pitchFamily="34" charset="0"/>
              </a:rPr>
              <a:t>Why this module?</a:t>
            </a:r>
          </a:p>
        </p:txBody>
      </p:sp>
      <p:sp>
        <p:nvSpPr>
          <p:cNvPr id="8" name="Content Placeholder 9"/>
          <p:cNvSpPr>
            <a:spLocks noGrp="1"/>
          </p:cNvSpPr>
          <p:nvPr>
            <p:ph idx="1"/>
          </p:nvPr>
        </p:nvSpPr>
        <p:spPr>
          <a:xfrm>
            <a:off x="360000" y="1072811"/>
            <a:ext cx="5152158" cy="5589246"/>
          </a:xfrm>
        </p:spPr>
        <p:txBody>
          <a:bodyPr>
            <a:noAutofit/>
          </a:bodyPr>
          <a:lstStyle/>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While meaning well, teachers and teacher aides can often make assumptions that reduce the opportunities they give students to learn.</a:t>
            </a:r>
          </a:p>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It doesn’t have to be that way!</a:t>
            </a:r>
          </a:p>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It’s important for educators to examine and articulate their beliefs and assumptions about diversity, and how this impacts on student learning.</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188341"/>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100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nodeType="withEffect">
                                  <p:stCondLst>
                                    <p:cond delay="200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4"/>
            <a:ext cx="5508000" cy="734176"/>
          </a:xfrm>
        </p:spPr>
        <p:txBody>
          <a:bodyPr/>
          <a:lstStyle/>
          <a:p>
            <a:r>
              <a:rPr lang="en-NZ" b="1" dirty="0">
                <a:latin typeface="Arial" panose="020B0604020202020204" pitchFamily="34" charset="0"/>
                <a:cs typeface="Arial" panose="020B0604020202020204" pitchFamily="34" charset="0"/>
              </a:rPr>
              <a:t>Examining our beliefs</a:t>
            </a:r>
          </a:p>
        </p:txBody>
      </p:sp>
      <p:sp>
        <p:nvSpPr>
          <p:cNvPr id="3" name="Content Placeholder 2"/>
          <p:cNvSpPr>
            <a:spLocks noGrp="1"/>
          </p:cNvSpPr>
          <p:nvPr>
            <p:ph idx="1"/>
          </p:nvPr>
        </p:nvSpPr>
        <p:spPr>
          <a:xfrm>
            <a:off x="360000" y="1099300"/>
            <a:ext cx="5544000" cy="4716000"/>
          </a:xfrm>
        </p:spPr>
        <p:txBody>
          <a:bodyPr>
            <a:normAutofit/>
          </a:bodyPr>
          <a:lstStyle/>
          <a:p>
            <a:pPr>
              <a:lnSpc>
                <a:spcPct val="100000"/>
              </a:lnSpc>
              <a:spcAft>
                <a:spcPts val="1200"/>
              </a:spcAft>
              <a:buClr>
                <a:schemeClr val="accent2">
                  <a:lumMod val="75000"/>
                </a:schemeClr>
              </a:buClr>
            </a:pPr>
            <a:r>
              <a:rPr lang="en-NZ" dirty="0">
                <a:latin typeface="Arial" panose="020B0604020202020204" pitchFamily="34" charset="0"/>
                <a:cs typeface="Arial" panose="020B0604020202020204" pitchFamily="34" charset="0"/>
              </a:rPr>
              <a:t>All learners are active, capable and competent.</a:t>
            </a:r>
          </a:p>
          <a:p>
            <a:pPr>
              <a:lnSpc>
                <a:spcPct val="100000"/>
              </a:lnSpc>
              <a:spcAft>
                <a:spcPts val="1200"/>
              </a:spcAft>
              <a:buClr>
                <a:schemeClr val="accent2">
                  <a:lumMod val="75000"/>
                </a:schemeClr>
              </a:buClr>
            </a:pPr>
            <a:r>
              <a:rPr lang="en-AU" dirty="0">
                <a:latin typeface="Arial" panose="020B0604020202020204" pitchFamily="34" charset="0"/>
                <a:cs typeface="Arial" panose="020B0604020202020204" pitchFamily="34" charset="0"/>
              </a:rPr>
              <a:t>Educators who believe in their students’ capabilities create opportunities for them all to participate and learn.</a:t>
            </a:r>
          </a:p>
          <a:p>
            <a:pPr>
              <a:lnSpc>
                <a:spcPct val="100000"/>
              </a:lnSpc>
              <a:spcAft>
                <a:spcPts val="1200"/>
              </a:spcAft>
              <a:buClr>
                <a:schemeClr val="accent2">
                  <a:lumMod val="75000"/>
                </a:schemeClr>
              </a:buClr>
            </a:pPr>
            <a:r>
              <a:rPr lang="en-US" dirty="0">
                <a:latin typeface="Arial" panose="020B0604020202020204" pitchFamily="34" charset="0"/>
                <a:cs typeface="Arial" panose="020B0604020202020204" pitchFamily="34" charset="0"/>
              </a:rPr>
              <a:t>This can </a:t>
            </a:r>
            <a:r>
              <a:rPr lang="en-NZ" dirty="0">
                <a:latin typeface="Arial" panose="020B0604020202020204" pitchFamily="34" charset="0"/>
                <a:cs typeface="Arial" panose="020B0604020202020204" pitchFamily="34" charset="0"/>
              </a:rPr>
              <a:t>require changes in our attitudes, behaviours and ways of working.</a:t>
            </a:r>
            <a:endParaRPr lang="en-US" dirty="0">
              <a:latin typeface="Arial" panose="020B0604020202020204" pitchFamily="34" charset="0"/>
              <a:cs typeface="Arial" panose="020B0604020202020204" pitchFamily="34" charset="0"/>
            </a:endParaRPr>
          </a:p>
        </p:txBody>
      </p:sp>
      <p:sp>
        <p:nvSpPr>
          <p:cNvPr id="8" name="object 2"/>
          <p:cNvSpPr/>
          <p:nvPr/>
        </p:nvSpPr>
        <p:spPr>
          <a:xfrm>
            <a:off x="6553431" y="2987938"/>
            <a:ext cx="5145377" cy="3385058"/>
          </a:xfrm>
          <a:prstGeom prst="rect">
            <a:avLst/>
          </a:prstGeom>
          <a:solidFill>
            <a:srgbClr val="FFF1A4"/>
          </a:solidFill>
          <a:ln w="38100">
            <a:noFill/>
            <a:prstDash val="lgDash"/>
          </a:ln>
        </p:spPr>
        <p:txBody>
          <a:bodyPr wrap="square" lIns="360000" tIns="360000" rIns="360000" bIns="432000" rtlCol="0">
            <a:spAutoFit/>
          </a:bodyPr>
          <a:lstStyle/>
          <a:p>
            <a:r>
              <a:rPr lang="en-US" sz="2400" b="1" dirty="0">
                <a:solidFill>
                  <a:srgbClr val="252379"/>
                </a:solidFill>
                <a:latin typeface="Arial" panose="020B0604020202020204" pitchFamily="34" charset="0"/>
                <a:cs typeface="Arial" panose="020B0604020202020204" pitchFamily="34" charset="0"/>
              </a:rPr>
              <a:t>Have you ever prevented a student trying the same activities as their peers? Could you have unconscious beliefs about disability and diversity that are getting in the way of student learning?</a:t>
            </a:r>
          </a:p>
        </p:txBody>
      </p:sp>
    </p:spTree>
    <p:extLst>
      <p:ext uri="{BB962C8B-B14F-4D97-AF65-F5344CB8AC3E}">
        <p14:creationId xmlns:p14="http://schemas.microsoft.com/office/powerpoint/2010/main" val="2191193089"/>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1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23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3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4"/>
            <a:ext cx="5387658" cy="652307"/>
          </a:xfrm>
        </p:spPr>
        <p:txBody>
          <a:bodyPr/>
          <a:lstStyle/>
          <a:p>
            <a:r>
              <a:rPr lang="en-NZ" b="1" dirty="0">
                <a:latin typeface="Arial" panose="020B0604020202020204" pitchFamily="34" charset="0"/>
                <a:cs typeface="Arial" panose="020B0604020202020204" pitchFamily="34" charset="0"/>
              </a:rPr>
              <a:t>Getting to know students</a:t>
            </a:r>
          </a:p>
        </p:txBody>
      </p:sp>
      <p:sp>
        <p:nvSpPr>
          <p:cNvPr id="3" name="Content Placeholder 2"/>
          <p:cNvSpPr>
            <a:spLocks noGrp="1"/>
          </p:cNvSpPr>
          <p:nvPr>
            <p:ph idx="1"/>
          </p:nvPr>
        </p:nvSpPr>
        <p:spPr>
          <a:xfrm>
            <a:off x="360000" y="1017431"/>
            <a:ext cx="5544000" cy="4716000"/>
          </a:xfrm>
        </p:spPr>
        <p:txBody>
          <a:bodyPr>
            <a:normAutofit/>
          </a:bodyPr>
          <a:lstStyle/>
          <a:p>
            <a:pPr>
              <a:spcAft>
                <a:spcPts val="1200"/>
              </a:spcAft>
            </a:pPr>
            <a:r>
              <a:rPr lang="en-US" dirty="0">
                <a:latin typeface="Arial" panose="020B0604020202020204" pitchFamily="34" charset="0"/>
                <a:cs typeface="Arial" panose="020B0604020202020204" pitchFamily="34" charset="0"/>
              </a:rPr>
              <a:t>When we know our students well, we look past their disabilities.</a:t>
            </a:r>
          </a:p>
          <a:p>
            <a:pPr>
              <a:spcAft>
                <a:spcPts val="1200"/>
              </a:spcAft>
            </a:pPr>
            <a:r>
              <a:rPr lang="en-US" dirty="0">
                <a:latin typeface="Arial" panose="020B0604020202020204" pitchFamily="34" charset="0"/>
                <a:cs typeface="Arial" panose="020B0604020202020204" pitchFamily="34" charset="0"/>
              </a:rPr>
              <a:t>We learn about their likes and dislikes, </a:t>
            </a:r>
            <a:r>
              <a:rPr lang="en-US" dirty="0" smtClean="0">
                <a:latin typeface="Arial" panose="020B0604020202020204" pitchFamily="34" charset="0"/>
                <a:cs typeface="Arial" panose="020B0604020202020204" pitchFamily="34" charset="0"/>
              </a:rPr>
              <a:t>interests </a:t>
            </a:r>
            <a:r>
              <a:rPr lang="en-US" dirty="0">
                <a:latin typeface="Arial" panose="020B0604020202020204" pitchFamily="34" charset="0"/>
                <a:cs typeface="Arial" panose="020B0604020202020204" pitchFamily="34" charset="0"/>
              </a:rPr>
              <a:t>and capabilities.</a:t>
            </a:r>
          </a:p>
        </p:txBody>
      </p:sp>
      <p:sp>
        <p:nvSpPr>
          <p:cNvPr id="8" name="object 2"/>
          <p:cNvSpPr/>
          <p:nvPr/>
        </p:nvSpPr>
        <p:spPr>
          <a:xfrm>
            <a:off x="6553158" y="4096646"/>
            <a:ext cx="5145377" cy="2277062"/>
          </a:xfrm>
          <a:prstGeom prst="rect">
            <a:avLst/>
          </a:prstGeom>
          <a:solidFill>
            <a:srgbClr val="FFF1A4"/>
          </a:solidFill>
          <a:ln w="38100">
            <a:noFill/>
            <a:prstDash val="lgDash"/>
          </a:ln>
        </p:spPr>
        <p:txBody>
          <a:bodyPr wrap="square" lIns="360000" tIns="360000" rIns="360000" bIns="432000" rtlCol="0">
            <a:spAutoFit/>
          </a:bodyPr>
          <a:lstStyle/>
          <a:p>
            <a:r>
              <a:rPr lang="en-US" sz="2400" dirty="0">
                <a:solidFill>
                  <a:srgbClr val="252379"/>
                </a:solidFill>
                <a:latin typeface="Gotham Bold" pitchFamily="50" charset="0"/>
                <a:cs typeface="Gotham Bold" pitchFamily="50" charset="0"/>
              </a:rPr>
              <a:t>How do you find out about the interests, </a:t>
            </a:r>
            <a:r>
              <a:rPr lang="en-US" sz="2400" dirty="0" smtClean="0">
                <a:solidFill>
                  <a:srgbClr val="252379"/>
                </a:solidFill>
                <a:latin typeface="Gotham Bold" pitchFamily="50" charset="0"/>
                <a:cs typeface="Gotham Bold" pitchFamily="50" charset="0"/>
              </a:rPr>
              <a:t>capabilities </a:t>
            </a:r>
            <a:r>
              <a:rPr lang="en-US" sz="2400" dirty="0">
                <a:solidFill>
                  <a:srgbClr val="252379"/>
                </a:solidFill>
                <a:latin typeface="Gotham Bold" pitchFamily="50" charset="0"/>
                <a:cs typeface="Gotham Bold" pitchFamily="50" charset="0"/>
              </a:rPr>
              <a:t>and passions of the students you work with?</a:t>
            </a:r>
          </a:p>
        </p:txBody>
      </p:sp>
    </p:spTree>
    <p:extLst>
      <p:ext uri="{BB962C8B-B14F-4D97-AF65-F5344CB8AC3E}">
        <p14:creationId xmlns:p14="http://schemas.microsoft.com/office/powerpoint/2010/main" val="698097193"/>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8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14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53790" y="304800"/>
            <a:ext cx="4572000" cy="642281"/>
          </a:xfrm>
        </p:spPr>
        <p:txBody>
          <a:bodyPr>
            <a:normAutofit/>
          </a:bodyPr>
          <a:lstStyle/>
          <a:p>
            <a:r>
              <a:rPr lang="en-NZ" b="1" dirty="0">
                <a:latin typeface="Arial" panose="020B0604020202020204" pitchFamily="34" charset="0"/>
                <a:cs typeface="Arial" panose="020B0604020202020204" pitchFamily="34" charset="0"/>
              </a:rPr>
              <a:t>High expectations</a:t>
            </a:r>
          </a:p>
        </p:txBody>
      </p:sp>
      <p:sp>
        <p:nvSpPr>
          <p:cNvPr id="9" name="Content Placeholder 5"/>
          <p:cNvSpPr>
            <a:spLocks noGrp="1"/>
          </p:cNvSpPr>
          <p:nvPr>
            <p:ph idx="1"/>
          </p:nvPr>
        </p:nvSpPr>
        <p:spPr>
          <a:xfrm>
            <a:off x="553790" y="947081"/>
            <a:ext cx="4881810" cy="3354589"/>
          </a:xfrm>
        </p:spPr>
        <p:txBody>
          <a:bodyPr>
            <a:normAutofit/>
          </a:bodyPr>
          <a:lstStyle/>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High expectations reflect a belief that all students can succeed, regardless of </a:t>
            </a:r>
            <a:r>
              <a:rPr lang="en-US" dirty="0" smtClean="0">
                <a:latin typeface="Arial" panose="020B0604020202020204" pitchFamily="34" charset="0"/>
                <a:cs typeface="Arial" panose="020B0604020202020204" pitchFamily="34" charset="0"/>
              </a:rPr>
              <a:t>their background </a:t>
            </a:r>
            <a:r>
              <a:rPr lang="en-US" dirty="0">
                <a:latin typeface="Arial" panose="020B0604020202020204" pitchFamily="34" charset="0"/>
                <a:cs typeface="Arial" panose="020B0604020202020204" pitchFamily="34" charset="0"/>
              </a:rPr>
              <a:t>or disability.</a:t>
            </a:r>
          </a:p>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High expectations are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self-fulfilling</a:t>
            </a:r>
            <a:r>
              <a:rPr lang="en-US" dirty="0">
                <a:latin typeface="Arial" panose="020B0604020202020204" pitchFamily="34" charset="0"/>
                <a:cs typeface="Arial" panose="020B0604020202020204" pitchFamily="34" charset="0"/>
              </a:rPr>
              <a:t>.</a:t>
            </a:r>
          </a:p>
        </p:txBody>
      </p:sp>
      <p:sp>
        <p:nvSpPr>
          <p:cNvPr id="10" name="object 2"/>
          <p:cNvSpPr/>
          <p:nvPr/>
        </p:nvSpPr>
        <p:spPr>
          <a:xfrm>
            <a:off x="6555347" y="4168589"/>
            <a:ext cx="5138671" cy="2210175"/>
          </a:xfrm>
          <a:prstGeom prst="rect">
            <a:avLst/>
          </a:prstGeom>
          <a:solidFill>
            <a:srgbClr val="FFF1A4"/>
          </a:solidFill>
          <a:ln w="38100">
            <a:noFill/>
            <a:prstDash val="lgDash"/>
          </a:ln>
        </p:spPr>
        <p:txBody>
          <a:bodyPr wrap="square" lIns="360000" tIns="360000" rIns="360000" bIns="365760" rtlCol="0">
            <a:spAutoFit/>
          </a:bodyPr>
          <a:lstStyle/>
          <a:p>
            <a:r>
              <a:rPr lang="en-US" sz="2400" b="1" dirty="0">
                <a:solidFill>
                  <a:srgbClr val="252379"/>
                </a:solidFill>
                <a:latin typeface="Arial" panose="020B0604020202020204" pitchFamily="34" charset="0"/>
                <a:cs typeface="Arial" panose="020B0604020202020204" pitchFamily="34" charset="0"/>
              </a:rPr>
              <a:t>“Students who expect and are expected to succeed are more likely to </a:t>
            </a:r>
            <a:r>
              <a:rPr lang="en-US" sz="2400" b="1" dirty="0" smtClean="0">
                <a:solidFill>
                  <a:srgbClr val="252379"/>
                </a:solidFill>
                <a:latin typeface="Arial" panose="020B0604020202020204" pitchFamily="34" charset="0"/>
                <a:cs typeface="Arial" panose="020B0604020202020204" pitchFamily="34" charset="0"/>
              </a:rPr>
              <a:t>succeed.” </a:t>
            </a:r>
            <a:endParaRPr lang="en-US" sz="2400" b="1" dirty="0">
              <a:solidFill>
                <a:srgbClr val="252379"/>
              </a:solidFill>
              <a:latin typeface="Arial" panose="020B0604020202020204" pitchFamily="34" charset="0"/>
              <a:cs typeface="Arial" panose="020B0604020202020204" pitchFamily="34" charset="0"/>
            </a:endParaRPr>
          </a:p>
          <a:p>
            <a:r>
              <a:rPr lang="en-US" sz="2400" b="1" dirty="0">
                <a:solidFill>
                  <a:srgbClr val="252379"/>
                </a:solidFill>
                <a:latin typeface="Arial" panose="020B0604020202020204" pitchFamily="34" charset="0"/>
                <a:cs typeface="Arial" panose="020B0604020202020204" pitchFamily="34" charset="0"/>
              </a:rPr>
              <a:t>(Ka </a:t>
            </a:r>
            <a:r>
              <a:rPr lang="en-US" sz="2400" b="1" dirty="0" err="1">
                <a:solidFill>
                  <a:srgbClr val="252379"/>
                </a:solidFill>
                <a:latin typeface="Arial" panose="020B0604020202020204" pitchFamily="34" charset="0"/>
                <a:cs typeface="Arial" panose="020B0604020202020204" pitchFamily="34" charset="0"/>
              </a:rPr>
              <a:t>Hikitia</a:t>
            </a:r>
            <a:r>
              <a:rPr lang="en-US" sz="2400" b="1" dirty="0">
                <a:solidFill>
                  <a:srgbClr val="252379"/>
                </a:solidFill>
                <a:latin typeface="Arial" panose="020B0604020202020204" pitchFamily="34" charset="0"/>
                <a:cs typeface="Arial" panose="020B0604020202020204" pitchFamily="34" charset="0"/>
              </a:rPr>
              <a:t>, </a:t>
            </a:r>
            <a:r>
              <a:rPr lang="en-US" sz="2400" b="1" dirty="0" err="1">
                <a:solidFill>
                  <a:srgbClr val="252379"/>
                </a:solidFill>
                <a:latin typeface="Arial" panose="020B0604020202020204" pitchFamily="34" charset="0"/>
                <a:cs typeface="Arial" panose="020B0604020202020204" pitchFamily="34" charset="0"/>
              </a:rPr>
              <a:t>MoE</a:t>
            </a:r>
            <a:r>
              <a:rPr lang="en-US" sz="2400" b="1" dirty="0">
                <a:solidFill>
                  <a:srgbClr val="252379"/>
                </a:solidFill>
                <a:latin typeface="Arial" panose="020B0604020202020204" pitchFamily="34" charset="0"/>
                <a:cs typeface="Arial" panose="020B0604020202020204" pitchFamily="34" charset="0"/>
              </a:rPr>
              <a:t>, 2013 p</a:t>
            </a:r>
            <a:r>
              <a:rPr lang="en-US" sz="2400" b="1" dirty="0" smtClean="0">
                <a:solidFill>
                  <a:srgbClr val="252379"/>
                </a:solidFill>
                <a:latin typeface="Arial" panose="020B0604020202020204" pitchFamily="34" charset="0"/>
                <a:cs typeface="Arial" panose="020B0604020202020204" pitchFamily="34" charset="0"/>
              </a:rPr>
              <a:t>. 38)</a:t>
            </a:r>
            <a:endParaRPr lang="en-US" sz="2400" b="1" dirty="0">
              <a:solidFill>
                <a:srgbClr val="252379"/>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555346" y="471392"/>
            <a:ext cx="5138671" cy="3454160"/>
          </a:xfrm>
          <a:prstGeom prst="rect">
            <a:avLst/>
          </a:prstGeom>
        </p:spPr>
      </p:pic>
    </p:spTree>
    <p:extLst>
      <p:ext uri="{BB962C8B-B14F-4D97-AF65-F5344CB8AC3E}">
        <p14:creationId xmlns:p14="http://schemas.microsoft.com/office/powerpoint/2010/main" val="507011483"/>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nodeType="withEffect">
                                  <p:stCondLst>
                                    <p:cond delay="600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8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65124"/>
            <a:ext cx="5508000" cy="755338"/>
          </a:xfrm>
        </p:spPr>
        <p:txBody>
          <a:bodyPr>
            <a:normAutofit/>
          </a:bodyPr>
          <a:lstStyle/>
          <a:p>
            <a:r>
              <a:rPr lang="en-NZ" b="1" dirty="0">
                <a:latin typeface="Arial" panose="020B0604020202020204" pitchFamily="34" charset="0"/>
                <a:cs typeface="Arial" panose="020B0604020202020204" pitchFamily="34" charset="0"/>
              </a:rPr>
              <a:t>Lifting expectations</a:t>
            </a:r>
          </a:p>
        </p:txBody>
      </p:sp>
      <p:sp>
        <p:nvSpPr>
          <p:cNvPr id="6" name="Content Placeholder 5"/>
          <p:cNvSpPr>
            <a:spLocks noGrp="1"/>
          </p:cNvSpPr>
          <p:nvPr>
            <p:ph idx="1"/>
          </p:nvPr>
        </p:nvSpPr>
        <p:spPr>
          <a:xfrm>
            <a:off x="360000" y="979919"/>
            <a:ext cx="4971854" cy="4958600"/>
          </a:xfrm>
        </p:spPr>
        <p:txBody>
          <a:bodyPr>
            <a:noAutofit/>
          </a:bodyPr>
          <a:lstStyle/>
          <a:p>
            <a:pPr>
              <a:spcAft>
                <a:spcPts val="1200"/>
              </a:spcAft>
            </a:pPr>
            <a:r>
              <a:rPr lang="en-US" dirty="0">
                <a:latin typeface="Arial" panose="020B0604020202020204" pitchFamily="34" charset="0"/>
                <a:cs typeface="Arial" panose="020B0604020202020204" pitchFamily="34" charset="0"/>
              </a:rPr>
              <a:t>Low expectations are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self-fulfilling </a:t>
            </a:r>
            <a:r>
              <a:rPr lang="en-US" dirty="0">
                <a:latin typeface="Arial" panose="020B0604020202020204" pitchFamily="34" charset="0"/>
                <a:cs typeface="Arial" panose="020B0604020202020204" pitchFamily="34" charset="0"/>
              </a:rPr>
              <a:t>too.</a:t>
            </a:r>
          </a:p>
          <a:p>
            <a:pPr>
              <a:spcAft>
                <a:spcPts val="1200"/>
              </a:spcAft>
            </a:pPr>
            <a:r>
              <a:rPr lang="en-US" dirty="0">
                <a:latin typeface="Arial" panose="020B0604020202020204" pitchFamily="34" charset="0"/>
                <a:cs typeface="Arial" panose="020B0604020202020204" pitchFamily="34" charset="0"/>
              </a:rPr>
              <a:t>If we have low expectations, we need to examine our beliefs.</a:t>
            </a:r>
          </a:p>
        </p:txBody>
      </p:sp>
      <p:sp>
        <p:nvSpPr>
          <p:cNvPr id="7" name="object 2"/>
          <p:cNvSpPr/>
          <p:nvPr/>
        </p:nvSpPr>
        <p:spPr>
          <a:xfrm>
            <a:off x="6566037" y="2630892"/>
            <a:ext cx="5145377" cy="3754389"/>
          </a:xfrm>
          <a:prstGeom prst="rect">
            <a:avLst/>
          </a:prstGeom>
          <a:solidFill>
            <a:srgbClr val="FFF1A4"/>
          </a:solidFill>
          <a:ln w="38100">
            <a:noFill/>
            <a:prstDash val="lgDash"/>
          </a:ln>
        </p:spPr>
        <p:txBody>
          <a:bodyPr wrap="square" lIns="360000" tIns="360000" rIns="360000" bIns="432000" rtlCol="0">
            <a:spAutoFit/>
          </a:bodyPr>
          <a:lstStyle/>
          <a:p>
            <a:r>
              <a:rPr lang="en-US" sz="2400" b="1" dirty="0">
                <a:solidFill>
                  <a:srgbClr val="252379"/>
                </a:solidFill>
                <a:latin typeface="Arial" panose="020B0604020202020204" pitchFamily="34" charset="0"/>
                <a:cs typeface="Arial" panose="020B0604020202020204" pitchFamily="34" charset="0"/>
              </a:rPr>
              <a:t>What are your expectations for students with additional learning needs? Are they less for some students than for others? How could you show all your students that you expect them to succeed in learning?</a:t>
            </a:r>
          </a:p>
        </p:txBody>
      </p:sp>
      <p:pic>
        <p:nvPicPr>
          <p:cNvPr id="3" name="Picture 2"/>
          <p:cNvPicPr>
            <a:picLocks noChangeAspect="1"/>
          </p:cNvPicPr>
          <p:nvPr/>
        </p:nvPicPr>
        <p:blipFill>
          <a:blip r:embed="rId2"/>
          <a:stretch>
            <a:fillRect/>
          </a:stretch>
        </p:blipFill>
        <p:spPr>
          <a:xfrm>
            <a:off x="490809" y="3304903"/>
            <a:ext cx="5039086" cy="3093257"/>
          </a:xfrm>
          <a:prstGeom prst="rect">
            <a:avLst/>
          </a:prstGeom>
        </p:spPr>
      </p:pic>
    </p:spTree>
    <p:extLst>
      <p:ext uri="{BB962C8B-B14F-4D97-AF65-F5344CB8AC3E}">
        <p14:creationId xmlns:p14="http://schemas.microsoft.com/office/powerpoint/2010/main" val="700360794"/>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6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14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65124"/>
            <a:ext cx="5508000" cy="680111"/>
          </a:xfrm>
        </p:spPr>
        <p:txBody>
          <a:bodyPr>
            <a:normAutofit/>
          </a:bodyPr>
          <a:lstStyle/>
          <a:p>
            <a:r>
              <a:rPr lang="en-NZ" b="1" dirty="0">
                <a:latin typeface="Arial" panose="020B0604020202020204" pitchFamily="34" charset="0"/>
                <a:cs typeface="Arial" panose="020B0604020202020204" pitchFamily="34" charset="0"/>
              </a:rPr>
              <a:t>Valuing diversity</a:t>
            </a:r>
          </a:p>
        </p:txBody>
      </p:sp>
      <p:sp>
        <p:nvSpPr>
          <p:cNvPr id="6" name="Content Placeholder 5"/>
          <p:cNvSpPr>
            <a:spLocks noGrp="1"/>
          </p:cNvSpPr>
          <p:nvPr>
            <p:ph idx="1"/>
          </p:nvPr>
        </p:nvSpPr>
        <p:spPr>
          <a:xfrm>
            <a:off x="360000" y="1045235"/>
            <a:ext cx="5544000" cy="4958600"/>
          </a:xfrm>
        </p:spPr>
        <p:txBody>
          <a:bodyPr>
            <a:noAutofit/>
          </a:bodyPr>
          <a:lstStyle/>
          <a:p>
            <a:r>
              <a:rPr lang="en-US" dirty="0">
                <a:latin typeface="Arial" panose="020B0604020202020204" pitchFamily="34" charset="0"/>
                <a:cs typeface="Arial" panose="020B0604020202020204" pitchFamily="34" charset="0"/>
              </a:rPr>
              <a:t>Diversity is about:</a:t>
            </a:r>
          </a:p>
          <a:p>
            <a:pPr marL="457200" indent="-457200">
              <a:buClr>
                <a:schemeClr val="accent2">
                  <a:lumMod val="75000"/>
                </a:schemeClr>
              </a:buClr>
              <a:buFont typeface="Arial" panose="020B0604020202020204" pitchFamily="34" charset="0"/>
              <a:buChar char="•"/>
            </a:pPr>
            <a:r>
              <a:rPr lang="en-US" sz="2400" dirty="0">
                <a:latin typeface="Arial" panose="020B0604020202020204" pitchFamily="34" charset="0"/>
                <a:cs typeface="Arial" panose="020B0604020202020204" pitchFamily="34" charset="0"/>
              </a:rPr>
              <a:t>ethnicity</a:t>
            </a:r>
          </a:p>
          <a:p>
            <a:pPr marL="457200" indent="-457200">
              <a:buClr>
                <a:schemeClr val="accent2">
                  <a:lumMod val="75000"/>
                </a:schemeClr>
              </a:buClr>
              <a:buFont typeface="Arial" panose="020B0604020202020204" pitchFamily="34" charset="0"/>
              <a:buChar char="•"/>
            </a:pPr>
            <a:r>
              <a:rPr lang="en-US" sz="2400" dirty="0">
                <a:latin typeface="Arial" panose="020B0604020202020204" pitchFamily="34" charset="0"/>
                <a:cs typeface="Arial" panose="020B0604020202020204" pitchFamily="34" charset="0"/>
              </a:rPr>
              <a:t>religion</a:t>
            </a:r>
          </a:p>
          <a:p>
            <a:pPr marL="457200" indent="-457200">
              <a:buClr>
                <a:schemeClr val="accent2">
                  <a:lumMod val="75000"/>
                </a:schemeClr>
              </a:buClr>
              <a:buFont typeface="Arial" panose="020B0604020202020204" pitchFamily="34" charset="0"/>
              <a:buChar char="•"/>
            </a:pPr>
            <a:r>
              <a:rPr lang="en-US" sz="2400" dirty="0">
                <a:latin typeface="Arial" panose="020B0604020202020204" pitchFamily="34" charset="0"/>
                <a:cs typeface="Arial" panose="020B0604020202020204" pitchFamily="34" charset="0"/>
              </a:rPr>
              <a:t>sexuality</a:t>
            </a:r>
          </a:p>
          <a:p>
            <a:pPr marL="457200" indent="-457200">
              <a:buClr>
                <a:schemeClr val="accent2">
                  <a:lumMod val="75000"/>
                </a:schemeClr>
              </a:buClr>
              <a:buFont typeface="Arial" panose="020B0604020202020204" pitchFamily="34" charset="0"/>
              <a:buChar char="•"/>
            </a:pPr>
            <a:r>
              <a:rPr lang="en-US" sz="2400" dirty="0">
                <a:latin typeface="Arial" panose="020B0604020202020204" pitchFamily="34" charset="0"/>
                <a:cs typeface="Arial" panose="020B0604020202020204" pitchFamily="34" charset="0"/>
              </a:rPr>
              <a:t>gender</a:t>
            </a:r>
          </a:p>
          <a:p>
            <a:pPr marL="457200" indent="-457200">
              <a:buClr>
                <a:schemeClr val="accent2">
                  <a:lumMod val="75000"/>
                </a:schemeClr>
              </a:buClr>
              <a:buFont typeface="Arial" panose="020B0604020202020204" pitchFamily="34" charset="0"/>
              <a:buChar char="•"/>
            </a:pPr>
            <a:r>
              <a:rPr lang="en-US" sz="2400" dirty="0">
                <a:latin typeface="Arial" panose="020B0604020202020204" pitchFamily="34" charset="0"/>
                <a:cs typeface="Arial" panose="020B0604020202020204" pitchFamily="34" charset="0"/>
              </a:rPr>
              <a:t>first languages</a:t>
            </a:r>
          </a:p>
          <a:p>
            <a:pPr marL="457200" indent="-457200">
              <a:buClr>
                <a:schemeClr val="accent2">
                  <a:lumMod val="75000"/>
                </a:schemeClr>
              </a:buClr>
              <a:buFont typeface="Arial" panose="020B0604020202020204" pitchFamily="34" charset="0"/>
              <a:buChar char="•"/>
            </a:pPr>
            <a:r>
              <a:rPr lang="en-US" sz="2400" dirty="0">
                <a:latin typeface="Arial" panose="020B0604020202020204" pitchFamily="34" charset="0"/>
                <a:cs typeface="Arial" panose="020B0604020202020204" pitchFamily="34" charset="0"/>
              </a:rPr>
              <a:t>disability.</a:t>
            </a:r>
          </a:p>
        </p:txBody>
      </p:sp>
      <p:sp>
        <p:nvSpPr>
          <p:cNvPr id="7" name="object 2"/>
          <p:cNvSpPr/>
          <p:nvPr/>
        </p:nvSpPr>
        <p:spPr>
          <a:xfrm>
            <a:off x="6546856" y="2238635"/>
            <a:ext cx="5145377" cy="4123721"/>
          </a:xfrm>
          <a:prstGeom prst="rect">
            <a:avLst/>
          </a:prstGeom>
          <a:solidFill>
            <a:srgbClr val="FFF1A4"/>
          </a:solidFill>
          <a:ln w="38100">
            <a:noFill/>
            <a:prstDash val="lgDash"/>
          </a:ln>
        </p:spPr>
        <p:txBody>
          <a:bodyPr wrap="square" lIns="360000" tIns="360000" rIns="360000" bIns="432000" rtlCol="0">
            <a:spAutoFit/>
          </a:bodyPr>
          <a:lstStyle/>
          <a:p>
            <a:r>
              <a:rPr lang="en-US" sz="2400" b="1" dirty="0">
                <a:solidFill>
                  <a:srgbClr val="252379"/>
                </a:solidFill>
                <a:latin typeface="Arial" panose="020B0604020202020204" pitchFamily="34" charset="0"/>
                <a:cs typeface="Arial" panose="020B0604020202020204" pitchFamily="34" charset="0"/>
              </a:rPr>
              <a:t>“Students do better in education when what and how they learn builds on what is familiar to them, and reflects and positively reinforces where they come from, what they value and what they already </a:t>
            </a:r>
            <a:r>
              <a:rPr lang="en-US" sz="2400" b="1" dirty="0" smtClean="0">
                <a:solidFill>
                  <a:srgbClr val="252379"/>
                </a:solidFill>
                <a:latin typeface="Arial" panose="020B0604020202020204" pitchFamily="34" charset="0"/>
                <a:cs typeface="Arial" panose="020B0604020202020204" pitchFamily="34" charset="0"/>
              </a:rPr>
              <a:t>know.”</a:t>
            </a:r>
            <a:endParaRPr lang="en-US" sz="2400" b="1" dirty="0">
              <a:solidFill>
                <a:srgbClr val="252379"/>
              </a:solidFill>
              <a:latin typeface="Arial" panose="020B0604020202020204" pitchFamily="34" charset="0"/>
              <a:cs typeface="Arial" panose="020B0604020202020204" pitchFamily="34" charset="0"/>
            </a:endParaRPr>
          </a:p>
          <a:p>
            <a:r>
              <a:rPr lang="en-US" sz="2400" b="1" i="1" dirty="0">
                <a:solidFill>
                  <a:srgbClr val="252379"/>
                </a:solidFill>
                <a:latin typeface="Arial" panose="020B0604020202020204" pitchFamily="34" charset="0"/>
                <a:cs typeface="Arial" panose="020B0604020202020204" pitchFamily="34" charset="0"/>
              </a:rPr>
              <a:t>Ka </a:t>
            </a:r>
            <a:r>
              <a:rPr lang="en-US" sz="2400" b="1" i="1" dirty="0" err="1">
                <a:solidFill>
                  <a:srgbClr val="252379"/>
                </a:solidFill>
                <a:latin typeface="Arial" panose="020B0604020202020204" pitchFamily="34" charset="0"/>
                <a:cs typeface="Arial" panose="020B0604020202020204" pitchFamily="34" charset="0"/>
              </a:rPr>
              <a:t>Hikitia</a:t>
            </a:r>
            <a:r>
              <a:rPr lang="en-US" sz="2400" b="1" i="1" dirty="0">
                <a:solidFill>
                  <a:srgbClr val="252379"/>
                </a:solidFill>
                <a:latin typeface="Arial" panose="020B0604020202020204" pitchFamily="34" charset="0"/>
                <a:cs typeface="Arial" panose="020B0604020202020204" pitchFamily="34" charset="0"/>
              </a:rPr>
              <a:t> </a:t>
            </a:r>
            <a:r>
              <a:rPr lang="en-US" sz="2400" b="1" dirty="0">
                <a:solidFill>
                  <a:srgbClr val="252379"/>
                </a:solidFill>
                <a:latin typeface="Arial" panose="020B0604020202020204" pitchFamily="34" charset="0"/>
                <a:cs typeface="Arial" panose="020B0604020202020204" pitchFamily="34" charset="0"/>
              </a:rPr>
              <a:t>(</a:t>
            </a:r>
            <a:r>
              <a:rPr lang="en-US" sz="2400" b="1" dirty="0" err="1">
                <a:solidFill>
                  <a:srgbClr val="252379"/>
                </a:solidFill>
                <a:latin typeface="Arial" panose="020B0604020202020204" pitchFamily="34" charset="0"/>
                <a:cs typeface="Arial" panose="020B0604020202020204" pitchFamily="34" charset="0"/>
              </a:rPr>
              <a:t>MoE</a:t>
            </a:r>
            <a:r>
              <a:rPr lang="en-US" sz="2400" b="1" dirty="0">
                <a:solidFill>
                  <a:srgbClr val="252379"/>
                </a:solidFill>
                <a:latin typeface="Arial" panose="020B0604020202020204" pitchFamily="34" charset="0"/>
                <a:cs typeface="Arial" panose="020B0604020202020204" pitchFamily="34" charset="0"/>
              </a:rPr>
              <a:t>, 2013, p</a:t>
            </a:r>
            <a:r>
              <a:rPr lang="en-US" sz="2400" b="1" dirty="0" smtClean="0">
                <a:solidFill>
                  <a:srgbClr val="252379"/>
                </a:solidFill>
                <a:latin typeface="Arial" panose="020B0604020202020204" pitchFamily="34" charset="0"/>
                <a:cs typeface="Arial" panose="020B0604020202020204" pitchFamily="34" charset="0"/>
              </a:rPr>
              <a:t>. 38)</a:t>
            </a:r>
            <a:endParaRPr lang="en-US" sz="2400" b="1" dirty="0">
              <a:solidFill>
                <a:srgbClr val="2523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376296"/>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8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nodeType="withEffect">
                                  <p:stCondLst>
                                    <p:cond delay="80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nodeType="withEffect">
                                  <p:stCondLst>
                                    <p:cond delay="800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nodeType="withEffect">
                                  <p:stCondLst>
                                    <p:cond delay="80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par>
                                <p:cTn id="20" presetID="10" presetClass="entr" presetSubtype="0" fill="hold" nodeType="withEffect">
                                  <p:stCondLst>
                                    <p:cond delay="800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par>
                                <p:cTn id="23" presetID="10" presetClass="entr" presetSubtype="0" fill="hold" nodeType="withEffect">
                                  <p:stCondLst>
                                    <p:cond delay="80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2000"/>
                                        <p:tgtEl>
                                          <p:spTgt spid="6">
                                            <p:txEl>
                                              <p:pRg st="6" end="6"/>
                                            </p:txEl>
                                          </p:spTgt>
                                        </p:tgtEl>
                                      </p:cBhvr>
                                    </p:animEffect>
                                  </p:childTnLst>
                                </p:cTn>
                              </p:par>
                              <p:par>
                                <p:cTn id="26" presetID="10" presetClass="entr" presetSubtype="0" fill="hold" grpId="0" nodeType="withEffect">
                                  <p:stCondLst>
                                    <p:cond delay="14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5124"/>
            <a:ext cx="5508000" cy="690944"/>
          </a:xfrm>
        </p:spPr>
        <p:txBody>
          <a:bodyPr>
            <a:normAutofit/>
          </a:bodyPr>
          <a:lstStyle/>
          <a:p>
            <a:r>
              <a:rPr lang="en-NZ" b="1" dirty="0">
                <a:latin typeface="Arial" panose="020B0604020202020204" pitchFamily="34" charset="0"/>
                <a:cs typeface="Arial" panose="020B0604020202020204" pitchFamily="34" charset="0"/>
              </a:rPr>
              <a:t>Valuing diversity</a:t>
            </a:r>
          </a:p>
        </p:txBody>
      </p:sp>
      <p:sp>
        <p:nvSpPr>
          <p:cNvPr id="3" name="Content Placeholder 2"/>
          <p:cNvSpPr>
            <a:spLocks noGrp="1"/>
          </p:cNvSpPr>
          <p:nvPr>
            <p:ph idx="1"/>
          </p:nvPr>
        </p:nvSpPr>
        <p:spPr>
          <a:xfrm>
            <a:off x="360000" y="1055287"/>
            <a:ext cx="5544000" cy="4716000"/>
          </a:xfrm>
        </p:spPr>
        <p:txBody>
          <a:bodyPr>
            <a:normAutofit/>
          </a:bodyPr>
          <a:lstStyle/>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Value difference as a strength.</a:t>
            </a:r>
          </a:p>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Acknowledge that identity, language and culture count.</a:t>
            </a:r>
          </a:p>
          <a:p>
            <a:pPr>
              <a:spcAft>
                <a:spcPts val="1200"/>
              </a:spcAft>
              <a:buClr>
                <a:schemeClr val="accent2">
                  <a:lumMod val="75000"/>
                </a:schemeClr>
              </a:buClr>
            </a:pPr>
            <a:r>
              <a:rPr lang="en-US" dirty="0">
                <a:latin typeface="Arial" panose="020B0604020202020204" pitchFamily="34" charset="0"/>
                <a:cs typeface="Arial" panose="020B0604020202020204" pitchFamily="34" charset="0"/>
              </a:rPr>
              <a:t>Students do better when learning builds on what they know.</a:t>
            </a:r>
          </a:p>
        </p:txBody>
      </p:sp>
      <p:sp>
        <p:nvSpPr>
          <p:cNvPr id="8" name="object 2"/>
          <p:cNvSpPr/>
          <p:nvPr/>
        </p:nvSpPr>
        <p:spPr>
          <a:xfrm>
            <a:off x="6550905" y="3413287"/>
            <a:ext cx="5145377" cy="2948839"/>
          </a:xfrm>
          <a:prstGeom prst="rect">
            <a:avLst/>
          </a:prstGeom>
          <a:solidFill>
            <a:srgbClr val="FFF1A4"/>
          </a:solidFill>
          <a:ln w="38100">
            <a:noFill/>
            <a:prstDash val="lgDash"/>
          </a:ln>
        </p:spPr>
        <p:txBody>
          <a:bodyPr wrap="square" lIns="360000" tIns="360000" rIns="360000" bIns="365760" rtlCol="0">
            <a:spAutoFit/>
          </a:bodyPr>
          <a:lstStyle/>
          <a:p>
            <a:r>
              <a:rPr lang="en-US" sz="2400" b="1" dirty="0">
                <a:solidFill>
                  <a:srgbClr val="252379"/>
                </a:solidFill>
                <a:latin typeface="Arial" panose="020B0604020202020204" pitchFamily="34" charset="0"/>
                <a:cs typeface="Arial" panose="020B0604020202020204" pitchFamily="34" charset="0"/>
              </a:rPr>
              <a:t>How do you connect to students’ identity, language and culture? </a:t>
            </a:r>
          </a:p>
          <a:p>
            <a:r>
              <a:rPr lang="en-US" sz="2400" b="1" dirty="0">
                <a:solidFill>
                  <a:srgbClr val="252379"/>
                </a:solidFill>
                <a:latin typeface="Arial" panose="020B0604020202020204" pitchFamily="34" charset="0"/>
                <a:cs typeface="Arial" panose="020B0604020202020204" pitchFamily="34" charset="0"/>
              </a:rPr>
              <a:t>How do you help them </a:t>
            </a:r>
            <a:r>
              <a:rPr lang="en-US" sz="2400" b="1" dirty="0" smtClean="0">
                <a:solidFill>
                  <a:srgbClr val="252379"/>
                </a:solidFill>
                <a:latin typeface="Arial" panose="020B0604020202020204" pitchFamily="34" charset="0"/>
                <a:cs typeface="Arial" panose="020B0604020202020204" pitchFamily="34" charset="0"/>
              </a:rPr>
              <a:t>connect </a:t>
            </a:r>
            <a:r>
              <a:rPr lang="en-US" sz="2400" b="1" dirty="0">
                <a:solidFill>
                  <a:srgbClr val="252379"/>
                </a:solidFill>
                <a:latin typeface="Arial" panose="020B0604020202020204" pitchFamily="34" charset="0"/>
                <a:cs typeface="Arial" panose="020B0604020202020204" pitchFamily="34" charset="0"/>
              </a:rPr>
              <a:t>this with their learning at school?</a:t>
            </a:r>
          </a:p>
        </p:txBody>
      </p:sp>
    </p:spTree>
    <p:extLst>
      <p:ext uri="{BB962C8B-B14F-4D97-AF65-F5344CB8AC3E}">
        <p14:creationId xmlns:p14="http://schemas.microsoft.com/office/powerpoint/2010/main" val="4051237557"/>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1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16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557</Words>
  <Application>Microsoft Office PowerPoint</Application>
  <PresentationFormat>Widescreen</PresentationFormat>
  <Paragraphs>62</Paragraphs>
  <Slides>12</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Gotham Bold</vt:lpstr>
      <vt:lpstr>Gotham Book</vt:lpstr>
      <vt:lpstr>Pakiwaituhi</vt:lpstr>
      <vt:lpstr>Office Theme</vt:lpstr>
      <vt:lpstr>PowerPoint Presentation</vt:lpstr>
      <vt:lpstr>Introducing the module</vt:lpstr>
      <vt:lpstr>Why this module?</vt:lpstr>
      <vt:lpstr>Examining our beliefs</vt:lpstr>
      <vt:lpstr>Getting to know students</vt:lpstr>
      <vt:lpstr>High expectations</vt:lpstr>
      <vt:lpstr>Lifting expectations</vt:lpstr>
      <vt:lpstr>Valuing diversity</vt:lpstr>
      <vt:lpstr>Valuing diversity</vt:lpstr>
      <vt:lpstr>Ako – everyone is a teacher and a learner</vt:lpstr>
      <vt:lpstr>Ako</vt:lpstr>
      <vt:lpstr>Next Step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Anna.Kelly</dc:creator>
  <cp:lastModifiedBy>Sarah Wilson</cp:lastModifiedBy>
  <cp:revision>152</cp:revision>
  <cp:lastPrinted>2016-08-01T02:48:47Z</cp:lastPrinted>
  <dcterms:created xsi:type="dcterms:W3CDTF">2016-05-23T23:40:38Z</dcterms:created>
  <dcterms:modified xsi:type="dcterms:W3CDTF">2017-01-18T00:33:30Z</dcterms:modified>
</cp:coreProperties>
</file>