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64" r:id="rId3"/>
    <p:sldId id="277" r:id="rId4"/>
    <p:sldId id="268" r:id="rId5"/>
    <p:sldId id="261" r:id="rId6"/>
    <p:sldId id="260" r:id="rId7"/>
    <p:sldId id="273" r:id="rId8"/>
    <p:sldId id="274" r:id="rId9"/>
    <p:sldId id="275" r:id="rId10"/>
    <p:sldId id="276" r:id="rId11"/>
    <p:sldId id="278" r:id="rId12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59BF1-612F-4DBD-8A41-8CA4C104E932}" type="datetimeFigureOut">
              <a:rPr lang="en-NZ" smtClean="0"/>
              <a:t>18/01/2017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40F58-D6EE-4040-98A6-3F32127C9E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3059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019EC-493A-4136-88F5-F5F0E54D12CC}" type="datetimeFigureOut">
              <a:rPr lang="en-NZ" smtClean="0"/>
              <a:t>18/01/2017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3F9B-0E42-4AC3-9B45-506425F2A5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2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8" name="object 2"/>
          <p:cNvSpPr/>
          <p:nvPr userDrawn="1"/>
        </p:nvSpPr>
        <p:spPr>
          <a:xfrm>
            <a:off x="0" y="3886200"/>
            <a:ext cx="12192000" cy="2492886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538" y="4556045"/>
            <a:ext cx="9144000" cy="1152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Module title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2538" y="5864591"/>
            <a:ext cx="9144000" cy="40329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Module x Presentation</a:t>
            </a:r>
            <a:endParaRPr lang="en-NZ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62538" y="4034803"/>
            <a:ext cx="9144000" cy="40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52379"/>
                </a:solidFill>
                <a:latin typeface="Pakiwaituhi" panose="00000500000000000000" pitchFamily="50" charset="0"/>
              </a:rPr>
              <a:t>Teachers and Teacher Aides Working Together</a:t>
            </a:r>
            <a:endParaRPr lang="en-NZ" sz="1800" dirty="0">
              <a:solidFill>
                <a:srgbClr val="252379"/>
              </a:solidFill>
              <a:latin typeface="Pakiwaituhi" panose="00000500000000000000" pitchFamily="50" charset="0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0" y="6388521"/>
            <a:ext cx="12192000" cy="10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nautilus-fea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2677076" cy="26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59661"/>
      </p:ext>
    </p:extLst>
  </p:cSld>
  <p:clrMapOvr>
    <a:masterClrMapping/>
  </p:clrMapOvr>
  <p:transition spd="slow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1152000"/>
          </a:xfrm>
        </p:spPr>
        <p:txBody>
          <a:bodyPr anchor="t"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19763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9288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9288000" cy="21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0" y="4093624"/>
            <a:ext cx="12192000" cy="2764375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692076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08000" cy="478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9616878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5760000" cy="576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5760000" cy="2304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9723470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9360000" cy="576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9393600" cy="23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5995745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88000" y="360000"/>
            <a:ext cx="4572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88000" y="1727200"/>
            <a:ext cx="4572000" cy="493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4430220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-15875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050" y="1825625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object 2"/>
          <p:cNvSpPr/>
          <p:nvPr userDrawn="1"/>
        </p:nvSpPr>
        <p:spPr>
          <a:xfrm>
            <a:off x="360001" y="1740464"/>
            <a:ext cx="5374050" cy="4801161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535273" y="1882775"/>
            <a:ext cx="5027327" cy="25576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Ngā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mihi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! </a:t>
            </a:r>
          </a:p>
          <a:p>
            <a:pPr>
              <a:spcAft>
                <a:spcPts val="1200"/>
              </a:spcAft>
            </a:pPr>
            <a:r>
              <a:rPr lang="en-GB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It’s time to choose an activity from the workbook for this module. 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2" y="3352194"/>
            <a:ext cx="4659609" cy="32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223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11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728000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765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5" r:id="rId7"/>
    <p:sldLayoutId id="2147483664" r:id="rId8"/>
  </p:sldLayoutIdLst>
  <p:transition spd="slow" advClick="0" advTm="20000">
    <p:fade/>
  </p:transition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kern="1200">
          <a:solidFill>
            <a:srgbClr val="252379"/>
          </a:solidFill>
          <a:latin typeface="Pakiwaituhi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1pPr>
      <a:lvl2pPr marL="0" indent="-36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DE64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sandteachersaides.tki.org.nz/" TargetMode="External"/><Relationship Id="rId2" Type="http://schemas.openxmlformats.org/officeDocument/2006/relationships/hyperlink" Target="http://teachersandteachersaides.tki.org.nz/Our-work-together/Module-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97253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427" y="4353155"/>
            <a:ext cx="12198725" cy="1954198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6"/>
          <p:cNvSpPr txBox="1"/>
          <p:nvPr/>
        </p:nvSpPr>
        <p:spPr>
          <a:xfrm>
            <a:off x="2687459" y="4861440"/>
            <a:ext cx="7590749" cy="792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2698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Fostering Peer Relationships</a:t>
            </a:r>
          </a:p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194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8 Presentation</a:t>
            </a:r>
            <a:endParaRPr sz="1940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696458" y="4630402"/>
            <a:ext cx="7142369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182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</a:p>
        </p:txBody>
      </p:sp>
      <p:sp>
        <p:nvSpPr>
          <p:cNvPr id="9" name="object 2"/>
          <p:cNvSpPr/>
          <p:nvPr/>
        </p:nvSpPr>
        <p:spPr>
          <a:xfrm>
            <a:off x="428" y="6307353"/>
            <a:ext cx="12198724" cy="130983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0" name="Picture 9" descr="nautilus-feath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4" y="4306947"/>
            <a:ext cx="2067233" cy="20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2611"/>
      </p:ext>
    </p:extLst>
  </p:cSld>
  <p:clrMapOvr>
    <a:masterClrMapping/>
  </p:clrMapOvr>
  <p:transition spd="slow" advClick="0" advTm="4079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6984" y="394952"/>
            <a:ext cx="4572000" cy="1152000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Working together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1692" y="1073983"/>
            <a:ext cx="5666704" cy="515798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Teachers and teacher aides plan how to ensure students can develop relationships, connect with and learn from their peers.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0" y="0"/>
            <a:ext cx="5854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34677"/>
      </p:ext>
    </p:extLst>
  </p:cSld>
  <p:clrMapOvr>
    <a:masterClrMapping/>
  </p:clrMapOvr>
  <p:transition spd="slow" advClick="0" advTm="191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6008914" cy="6858000"/>
          </a:xfrm>
          <a:prstGeom prst="rect">
            <a:avLst/>
          </a:prstGeom>
          <a:solidFill>
            <a:srgbClr val="DE6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2197" y="837640"/>
            <a:ext cx="4572000" cy="844179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</a:t>
            </a:r>
          </a:p>
        </p:txBody>
      </p:sp>
      <p:sp>
        <p:nvSpPr>
          <p:cNvPr id="8" name="object 2"/>
          <p:cNvSpPr/>
          <p:nvPr/>
        </p:nvSpPr>
        <p:spPr>
          <a:xfrm>
            <a:off x="598323" y="1652945"/>
            <a:ext cx="4802995" cy="4522110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86501" y="1935340"/>
            <a:ext cx="4026640" cy="15509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28"/>
              </a:spcAft>
            </a:pP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Ngā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mihi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>
              <a:spcAft>
                <a:spcPts val="728"/>
              </a:spcAft>
            </a:pPr>
            <a:r>
              <a:rPr lang="en-GB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to choose an activity from the workbook for this module. 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168980" y="972518"/>
            <a:ext cx="5821251" cy="5676900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Download the workbook for this module at: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teachersandteacheraides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.tki.org.nz/Our-work-together/Module-8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find out more about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and to access the other modules go to: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teachersandteacheraides.tki.org.nz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We wish you well in your learning!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41" y="3486293"/>
            <a:ext cx="3671471" cy="24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0210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Introducing the module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1082791"/>
            <a:ext cx="5087763" cy="4716000"/>
          </a:xfrm>
        </p:spPr>
        <p:txBody>
          <a:bodyPr>
            <a:norm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This module is about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teacher aides can help strengthen relationships and friendships between students.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It is for both teachers and teacher aides.</a:t>
            </a:r>
          </a:p>
        </p:txBody>
      </p:sp>
      <p:sp>
        <p:nvSpPr>
          <p:cNvPr id="7" name="object 2"/>
          <p:cNvSpPr/>
          <p:nvPr/>
        </p:nvSpPr>
        <p:spPr>
          <a:xfrm>
            <a:off x="6559541" y="4755707"/>
            <a:ext cx="5134476" cy="1612265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take your time to think and reflect.</a:t>
            </a:r>
          </a:p>
        </p:txBody>
      </p:sp>
    </p:spTree>
    <p:extLst>
      <p:ext uri="{BB962C8B-B14F-4D97-AF65-F5344CB8AC3E}">
        <p14:creationId xmlns:p14="http://schemas.microsoft.com/office/powerpoint/2010/main" val="2828511677"/>
      </p:ext>
    </p:extLst>
  </p:cSld>
  <p:clrMapOvr>
    <a:masterClrMapping/>
  </p:clrMapOvr>
  <p:transition spd="slow" advClick="0" advTm="22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678065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Why this module?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60000" y="1043189"/>
            <a:ext cx="5544000" cy="47160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Research says teacher aide support can sometimes hinder friendships developing between students.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Teacher aides can help build connections between peers and increase students’ sense of belonging.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178" y="0"/>
            <a:ext cx="5763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4126"/>
      </p:ext>
    </p:extLst>
  </p:cSld>
  <p:clrMapOvr>
    <a:masterClrMapping/>
  </p:clrMapOvr>
  <p:transition spd="slow" advClick="0" advTm="169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30214"/>
            <a:ext cx="9360000" cy="576000"/>
          </a:xfrm>
        </p:spPr>
        <p:txBody>
          <a:bodyPr>
            <a:no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Belonging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0" y="999732"/>
            <a:ext cx="5609000" cy="576475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Caring and supportive relationships are critical to students’ learning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and well-being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we are connected, we feel like we belong.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important to foster students’ connections with each other.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08" y="0"/>
            <a:ext cx="5971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1956"/>
      </p:ext>
    </p:extLst>
  </p:cSld>
  <p:clrMapOvr>
    <a:masterClrMapping/>
  </p:clrMapOvr>
  <p:transition spd="slow" advClick="0" advTm="188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5124"/>
            <a:ext cx="5062006" cy="1152000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Showing students that they belong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an inclusive classroom: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students are respected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everyone’s identity, language and culture is celebrated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see this in the relationships,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classroom programmes.</a:t>
            </a:r>
          </a:p>
        </p:txBody>
      </p:sp>
      <p:sp>
        <p:nvSpPr>
          <p:cNvPr id="7" name="object 2"/>
          <p:cNvSpPr/>
          <p:nvPr/>
        </p:nvSpPr>
        <p:spPr>
          <a:xfrm>
            <a:off x="6657115" y="3911205"/>
            <a:ext cx="4972508" cy="2424795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recognise and celebrate your students’ identities, </a:t>
            </a:r>
            <a:r>
              <a:rPr lang="en-NZ" sz="2400" b="1" dirty="0" smtClean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</a:t>
            </a: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cultures?</a:t>
            </a:r>
          </a:p>
        </p:txBody>
      </p:sp>
    </p:spTree>
    <p:extLst>
      <p:ext uri="{BB962C8B-B14F-4D97-AF65-F5344CB8AC3E}">
        <p14:creationId xmlns:p14="http://schemas.microsoft.com/office/powerpoint/2010/main" val="2023141750"/>
      </p:ext>
    </p:extLst>
  </p:cSld>
  <p:clrMapOvr>
    <a:masterClrMapping/>
  </p:clrMapOvr>
  <p:transition spd="slow" advClick="0" advTm="206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729580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Build a sense of belonging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094704"/>
            <a:ext cx="5544000" cy="3333566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inclusive schools: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staff model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teach students to take responsibility for each other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staff have high expectations and believe all students can learn and succeed.</a:t>
            </a:r>
          </a:p>
        </p:txBody>
      </p:sp>
      <p:sp>
        <p:nvSpPr>
          <p:cNvPr id="8" name="object 2"/>
          <p:cNvSpPr/>
          <p:nvPr/>
        </p:nvSpPr>
        <p:spPr>
          <a:xfrm>
            <a:off x="6653579" y="4788879"/>
            <a:ext cx="4963165" cy="1538398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students truly belong, they are expected to participate.</a:t>
            </a:r>
          </a:p>
        </p:txBody>
      </p:sp>
    </p:spTree>
    <p:extLst>
      <p:ext uri="{BB962C8B-B14F-4D97-AF65-F5344CB8AC3E}">
        <p14:creationId xmlns:p14="http://schemas.microsoft.com/office/powerpoint/2010/main" val="2191193089"/>
      </p:ext>
    </p:extLst>
  </p:cSld>
  <p:clrMapOvr>
    <a:masterClrMapping/>
  </p:clrMapOvr>
  <p:transition spd="slow" advClick="0" advTm="367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30214"/>
            <a:ext cx="5654434" cy="576000"/>
          </a:xfrm>
        </p:spPr>
        <p:txBody>
          <a:bodyPr>
            <a:no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Peer-to-peer learning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0" y="906214"/>
            <a:ext cx="5812200" cy="576475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learn through peer-to-peer interactions.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Teachers can foster this through shared activities, with students working: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partners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teams and groups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 whole class.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0"/>
            <a:ext cx="590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93717"/>
      </p:ext>
    </p:extLst>
  </p:cSld>
  <p:clrMapOvr>
    <a:masterClrMapping/>
  </p:clrMapOvr>
  <p:transition spd="slow" advClick="0" advTm="176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Making space for peer learning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teacher aides provide one-to-one support, the student can become dependent on them.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 aides need to read a situation. Is it best to step in or stand back?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Standing back provides space for peer interaction.</a:t>
            </a:r>
          </a:p>
        </p:txBody>
      </p:sp>
      <p:sp>
        <p:nvSpPr>
          <p:cNvPr id="7" name="object 2"/>
          <p:cNvSpPr/>
          <p:nvPr/>
        </p:nvSpPr>
        <p:spPr>
          <a:xfrm>
            <a:off x="6615121" y="3676727"/>
            <a:ext cx="5001623" cy="2646394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make sure students with additional learning needs get as much time with their peers as their classmates?</a:t>
            </a:r>
          </a:p>
        </p:txBody>
      </p:sp>
    </p:spTree>
    <p:extLst>
      <p:ext uri="{BB962C8B-B14F-4D97-AF65-F5344CB8AC3E}">
        <p14:creationId xmlns:p14="http://schemas.microsoft.com/office/powerpoint/2010/main" val="622487205"/>
      </p:ext>
    </p:extLst>
  </p:cSld>
  <p:clrMapOvr>
    <a:masterClrMapping/>
  </p:clrMapOvr>
  <p:transition spd="slow" advClick="0" advTm="393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3881"/>
            <a:ext cx="4675640" cy="684001"/>
          </a:xfrm>
        </p:spPr>
        <p:txBody>
          <a:bodyPr>
            <a:no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Fostering friendships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0" y="1047882"/>
            <a:ext cx="5367700" cy="576475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 aides can: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 for common interests between students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offer help to students who need support to join in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how physically close they are to the student and for how often; are they helping the student to make friends or hindering?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14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11280"/>
      </p:ext>
    </p:extLst>
  </p:cSld>
  <p:clrMapOvr>
    <a:masterClrMapping/>
  </p:clrMapOvr>
  <p:transition spd="slow" advClick="0" advTm="208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406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Gotham Bold</vt:lpstr>
      <vt:lpstr>Gotham Book</vt:lpstr>
      <vt:lpstr>Pakiwaituhi</vt:lpstr>
      <vt:lpstr>Office Theme</vt:lpstr>
      <vt:lpstr>PowerPoint Presentation</vt:lpstr>
      <vt:lpstr>Introducing the module</vt:lpstr>
      <vt:lpstr>Why this module?</vt:lpstr>
      <vt:lpstr>Belonging</vt:lpstr>
      <vt:lpstr>Showing students that they belong</vt:lpstr>
      <vt:lpstr>Build a sense of belonging</vt:lpstr>
      <vt:lpstr>Peer-to-peer learning</vt:lpstr>
      <vt:lpstr>Making space for peer learning</vt:lpstr>
      <vt:lpstr>Fostering friendships</vt:lpstr>
      <vt:lpstr>Working together</vt:lpstr>
      <vt:lpstr>Next Step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Anna.Kelly</dc:creator>
  <cp:lastModifiedBy>Sarah Wilson</cp:lastModifiedBy>
  <cp:revision>124</cp:revision>
  <cp:lastPrinted>2016-08-01T02:48:47Z</cp:lastPrinted>
  <dcterms:created xsi:type="dcterms:W3CDTF">2016-05-23T23:40:38Z</dcterms:created>
  <dcterms:modified xsi:type="dcterms:W3CDTF">2017-01-18T01:10:20Z</dcterms:modified>
</cp:coreProperties>
</file>