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264" r:id="rId3"/>
    <p:sldId id="258" r:id="rId4"/>
    <p:sldId id="260" r:id="rId5"/>
    <p:sldId id="268" r:id="rId6"/>
    <p:sldId id="261" r:id="rId7"/>
    <p:sldId id="273" r:id="rId8"/>
    <p:sldId id="274" r:id="rId9"/>
    <p:sldId id="275" r:id="rId10"/>
    <p:sldId id="276" r:id="rId11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0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1986" y="8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59BF1-612F-4DBD-8A41-8CA4C104E932}" type="datetimeFigureOut">
              <a:rPr lang="en-NZ" smtClean="0"/>
              <a:t>8/02/17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40F58-D6EE-4040-98A6-3F32127C9E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43059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019EC-493A-4136-88F5-F5F0E54D12CC}" type="datetimeFigureOut">
              <a:rPr lang="en-NZ" smtClean="0"/>
              <a:t>8/02/17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D3F9B-0E42-4AC3-9B45-506425F2A52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62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8" name="object 2"/>
          <p:cNvSpPr/>
          <p:nvPr userDrawn="1"/>
        </p:nvSpPr>
        <p:spPr>
          <a:xfrm>
            <a:off x="0" y="3886200"/>
            <a:ext cx="12192000" cy="2492886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FFF1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62538" y="4556045"/>
            <a:ext cx="9144000" cy="11520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Module title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62538" y="5864591"/>
            <a:ext cx="9144000" cy="40329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Module x Presentation</a:t>
            </a:r>
            <a:endParaRPr lang="en-NZ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862538" y="4034803"/>
            <a:ext cx="9144000" cy="40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E642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52379"/>
                </a:solidFill>
                <a:latin typeface="Pakiwaituhi" panose="00000500000000000000" pitchFamily="50" charset="0"/>
              </a:rPr>
              <a:t>Teachers and Teacher Aides Working Together</a:t>
            </a:r>
            <a:endParaRPr lang="en-NZ" sz="1800" dirty="0">
              <a:solidFill>
                <a:srgbClr val="252379"/>
              </a:solidFill>
              <a:latin typeface="Pakiwaituhi" panose="00000500000000000000" pitchFamily="50" charset="0"/>
            </a:endParaRPr>
          </a:p>
        </p:txBody>
      </p:sp>
      <p:sp>
        <p:nvSpPr>
          <p:cNvPr id="9" name="object 2"/>
          <p:cNvSpPr/>
          <p:nvPr userDrawn="1"/>
        </p:nvSpPr>
        <p:spPr>
          <a:xfrm>
            <a:off x="0" y="6388521"/>
            <a:ext cx="12192000" cy="108000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nautilus-feath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2677076" cy="260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59661"/>
      </p:ext>
    </p:extLst>
  </p:cSld>
  <p:clrMapOvr>
    <a:masterClrMapping/>
  </p:clrMapOvr>
  <p:transition spd="slow" advClick="0" advTm="2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1152000"/>
          </a:xfrm>
        </p:spPr>
        <p:txBody>
          <a:bodyPr anchor="t"/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5544000" cy="4716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719763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9288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9288000" cy="216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0" y="4093624"/>
            <a:ext cx="12192000" cy="2764375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2692076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5508000" cy="115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5508000" cy="4788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9616878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000" y="3672000"/>
            <a:ext cx="5760000" cy="576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en-US" dirty="0"/>
              <a:t>Click to edit Master title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000" y="4356000"/>
            <a:ext cx="5760000" cy="2304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99723470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000" y="3672000"/>
            <a:ext cx="9360000" cy="5760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000" y="4356000"/>
            <a:ext cx="9393600" cy="234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65995745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88000" y="360000"/>
            <a:ext cx="4572000" cy="115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488000" y="1727200"/>
            <a:ext cx="4572000" cy="493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74430220"/>
      </p:ext>
    </p:extLst>
  </p:cSld>
  <p:clrMapOvr>
    <a:masterClrMapping/>
  </p:clrMapOvr>
  <p:transition spd="slow" advClick="0" advTm="20000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-15875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5125"/>
            <a:ext cx="55080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050" y="1825625"/>
            <a:ext cx="5544000" cy="4716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object 2"/>
          <p:cNvSpPr/>
          <p:nvPr userDrawn="1"/>
        </p:nvSpPr>
        <p:spPr>
          <a:xfrm>
            <a:off x="360001" y="1740464"/>
            <a:ext cx="5374050" cy="4801161"/>
          </a:xfrm>
          <a:prstGeom prst="rect">
            <a:avLst/>
          </a:prstGeom>
          <a:solidFill>
            <a:schemeClr val="bg1"/>
          </a:solidFill>
          <a:ln w="38100">
            <a:noFill/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535273" y="1882775"/>
            <a:ext cx="5027327" cy="255763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kern="0" dirty="0" err="1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Ngā</a:t>
            </a:r>
            <a:r>
              <a:rPr lang="en-US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 </a:t>
            </a:r>
            <a:r>
              <a:rPr lang="en-US" sz="2400" kern="0" dirty="0" err="1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mihi</a:t>
            </a:r>
            <a:r>
              <a:rPr lang="en-US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! </a:t>
            </a:r>
          </a:p>
          <a:p>
            <a:pPr>
              <a:spcAft>
                <a:spcPts val="1200"/>
              </a:spcAft>
            </a:pPr>
            <a:r>
              <a:rPr lang="en-GB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It’s time to choose an activity from the workbook for this module. </a:t>
            </a:r>
            <a:r>
              <a:rPr lang="en-US" sz="2400" kern="0" dirty="0">
                <a:solidFill>
                  <a:srgbClr val="252379"/>
                </a:solidFill>
                <a:latin typeface="Gotham Bold" pitchFamily="50" charset="0"/>
                <a:cs typeface="Gotham Bold" pitchFamily="50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42" y="3352194"/>
            <a:ext cx="4659609" cy="323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0223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515600" cy="115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728000"/>
            <a:ext cx="10512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765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63" r:id="rId6"/>
    <p:sldLayoutId id="2147483665" r:id="rId7"/>
    <p:sldLayoutId id="2147483664" r:id="rId8"/>
  </p:sldLayoutIdLst>
  <p:transition spd="slow" advClick="0" advTm="20000">
    <p:fade/>
  </p:transition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kern="1200">
          <a:solidFill>
            <a:srgbClr val="252379"/>
          </a:solidFill>
          <a:latin typeface="Pakiwaituhi" panose="000005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600" kern="12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1pPr>
      <a:lvl2pPr marL="0" indent="-3600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rgbClr val="DE64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sandteachersaides.tki.org.nz/" TargetMode="External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teachersandteachersaides.tki.org.nz/Our-work-together/Module-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100"/>
            <a:ext cx="12192000" cy="7018040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427" y="4353155"/>
            <a:ext cx="12198725" cy="1954198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FFF1A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6"/>
          <p:cNvSpPr txBox="1"/>
          <p:nvPr/>
        </p:nvSpPr>
        <p:spPr>
          <a:xfrm>
            <a:off x="2687459" y="4861440"/>
            <a:ext cx="7590749" cy="792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11200"/>
              </a:lnSpc>
              <a:tabLst>
                <a:tab pos="1086651" algn="l"/>
                <a:tab pos="2174456" algn="l"/>
                <a:tab pos="3050862" algn="l"/>
                <a:tab pos="4985038" algn="l"/>
              </a:tabLst>
            </a:pPr>
            <a:r>
              <a:rPr lang="en-NZ" sz="2698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Inclusive Classrooms</a:t>
            </a:r>
          </a:p>
          <a:p>
            <a:pPr marL="7701" marR="3081">
              <a:lnSpc>
                <a:spcPct val="111200"/>
              </a:lnSpc>
              <a:tabLst>
                <a:tab pos="1086651" algn="l"/>
                <a:tab pos="2174456" algn="l"/>
                <a:tab pos="3050862" algn="l"/>
                <a:tab pos="4985038" algn="l"/>
              </a:tabLst>
            </a:pPr>
            <a:r>
              <a:rPr lang="en-NZ" sz="194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9 Presentation</a:t>
            </a:r>
            <a:endParaRPr sz="1940" dirty="0">
              <a:solidFill>
                <a:srgbClr val="2523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696458" y="4630402"/>
            <a:ext cx="7142369" cy="181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182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and Teacher Aides Working Together</a:t>
            </a:r>
          </a:p>
        </p:txBody>
      </p:sp>
      <p:sp>
        <p:nvSpPr>
          <p:cNvPr id="9" name="object 2"/>
          <p:cNvSpPr/>
          <p:nvPr/>
        </p:nvSpPr>
        <p:spPr>
          <a:xfrm>
            <a:off x="428" y="6307353"/>
            <a:ext cx="12198724" cy="130983"/>
          </a:xfrm>
          <a:custGeom>
            <a:avLst/>
            <a:gdLst/>
            <a:ahLst/>
            <a:cxnLst/>
            <a:rect l="l" t="t" r="r" b="b"/>
            <a:pathLst>
              <a:path w="20104100" h="1141095">
                <a:moveTo>
                  <a:pt x="0" y="1140949"/>
                </a:moveTo>
                <a:lnTo>
                  <a:pt x="20104099" y="1140949"/>
                </a:lnTo>
                <a:lnTo>
                  <a:pt x="20104099" y="0"/>
                </a:lnTo>
                <a:lnTo>
                  <a:pt x="0" y="0"/>
                </a:lnTo>
                <a:lnTo>
                  <a:pt x="0" y="1140949"/>
                </a:lnTo>
                <a:close/>
              </a:path>
            </a:pathLst>
          </a:custGeom>
          <a:solidFill>
            <a:srgbClr val="DE642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0" name="Picture 9" descr="nautilus-feath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4" y="4306947"/>
            <a:ext cx="2067233" cy="20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52611"/>
      </p:ext>
    </p:extLst>
  </p:cSld>
  <p:clrMapOvr>
    <a:masterClrMapping/>
  </p:clrMapOvr>
  <p:transition spd="slow" advClick="0" advTm="1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6008914" cy="6858000"/>
          </a:xfrm>
          <a:prstGeom prst="rect">
            <a:avLst/>
          </a:prstGeom>
          <a:solidFill>
            <a:srgbClr val="DE6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2197" y="837640"/>
            <a:ext cx="4572000" cy="844179"/>
          </a:xfrm>
        </p:spPr>
        <p:txBody>
          <a:bodyPr/>
          <a:lstStyle/>
          <a:p>
            <a:r>
              <a:rPr lang="en-N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</a:t>
            </a:r>
          </a:p>
        </p:txBody>
      </p:sp>
      <p:sp>
        <p:nvSpPr>
          <p:cNvPr id="8" name="object 2"/>
          <p:cNvSpPr/>
          <p:nvPr/>
        </p:nvSpPr>
        <p:spPr>
          <a:xfrm>
            <a:off x="598323" y="1652945"/>
            <a:ext cx="4802995" cy="4522110"/>
          </a:xfrm>
          <a:prstGeom prst="rect">
            <a:avLst/>
          </a:prstGeom>
          <a:solidFill>
            <a:schemeClr val="bg1"/>
          </a:solidFill>
          <a:ln w="38100">
            <a:noFill/>
            <a:prstDash val="lgDash"/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86501" y="1935340"/>
            <a:ext cx="4026640" cy="155095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728"/>
              </a:spcAft>
            </a:pPr>
            <a:r>
              <a:rPr lang="en-US" sz="2183" kern="0" dirty="0" err="1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Ngā</a:t>
            </a:r>
            <a:r>
              <a:rPr lang="en-US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83" kern="0" dirty="0" err="1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mihi</a:t>
            </a:r>
            <a:r>
              <a:rPr lang="en-US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>
              <a:spcAft>
                <a:spcPts val="728"/>
              </a:spcAft>
            </a:pPr>
            <a:r>
              <a:rPr lang="en-GB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time to choose an activity from the workbook for this module. </a:t>
            </a:r>
            <a:r>
              <a:rPr lang="en-US" sz="2183" kern="0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162450" y="942514"/>
            <a:ext cx="5879296" cy="5512308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0" indent="-360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DE64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Download the workbook for this module at: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teachersandteacheraides.tki.org.nz/Our-work-together/Module-9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To find out more about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Teachers and Teacher Aides Working Together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and to access the other modules go to: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teachersandteacheraides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.tki.org.nz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en-GB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kern="0" dirty="0">
                <a:latin typeface="Arial" panose="020B0604020202020204" pitchFamily="34" charset="0"/>
                <a:cs typeface="Arial" panose="020B0604020202020204" pitchFamily="34" charset="0"/>
              </a:rPr>
              <a:t>We wish you well in your learning!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01" y="3626564"/>
            <a:ext cx="3411299" cy="231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3737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690944"/>
          </a:xfrm>
        </p:spPr>
        <p:txBody>
          <a:bodyPr/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Introducing the module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0000" y="948870"/>
            <a:ext cx="5544000" cy="4716000"/>
          </a:xfrm>
        </p:spPr>
        <p:txBody>
          <a:bodyPr>
            <a:normAutofit/>
          </a:bodyPr>
          <a:lstStyle/>
          <a:p>
            <a:r>
              <a:rPr lang="en-NZ" dirty="0"/>
              <a:t>This module is about the ways that teacher aides can help create inclusive classrooms. </a:t>
            </a:r>
          </a:p>
          <a:p>
            <a:r>
              <a:rPr lang="en-NZ" dirty="0"/>
              <a:t>It is for both teachers and teacher aides.</a:t>
            </a:r>
          </a:p>
        </p:txBody>
      </p:sp>
      <p:sp>
        <p:nvSpPr>
          <p:cNvPr id="7" name="object 2"/>
          <p:cNvSpPr/>
          <p:nvPr/>
        </p:nvSpPr>
        <p:spPr>
          <a:xfrm>
            <a:off x="6623934" y="4729950"/>
            <a:ext cx="5031445" cy="1612265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pPr>
              <a:lnSpc>
                <a:spcPct val="110000"/>
              </a:lnSpc>
              <a:buClr>
                <a:srgbClr val="DE6420"/>
              </a:buClr>
            </a:pPr>
            <a:r>
              <a:rPr lang="en-NZ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take your time to think and reflect.</a:t>
            </a:r>
          </a:p>
        </p:txBody>
      </p:sp>
    </p:spTree>
    <p:extLst>
      <p:ext uri="{BB962C8B-B14F-4D97-AF65-F5344CB8AC3E}">
        <p14:creationId xmlns:p14="http://schemas.microsoft.com/office/powerpoint/2010/main" val="282851167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Why this module?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0000" y="941125"/>
            <a:ext cx="5508000" cy="4788000"/>
          </a:xfrm>
        </p:spPr>
        <p:txBody>
          <a:bodyPr>
            <a:normAutofit/>
          </a:bodyPr>
          <a:lstStyle/>
          <a:p>
            <a:r>
              <a:rPr lang="en-US" sz="2595" dirty="0">
                <a:latin typeface="Arial" panose="020B0604020202020204" pitchFamily="34" charset="0"/>
                <a:cs typeface="Arial" panose="020B0604020202020204" pitchFamily="34" charset="0"/>
              </a:rPr>
              <a:t>Effective ways to use teacher aide support in inclusive classrooms:</a:t>
            </a:r>
          </a:p>
          <a:p>
            <a:pPr marL="457200" lvl="1" indent="-4572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reducing one-to-one time with a teacher aide</a:t>
            </a:r>
          </a:p>
          <a:p>
            <a:pPr marL="457200" lvl="1" indent="-4572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reducing excessive teacher aide proximity </a:t>
            </a:r>
          </a:p>
          <a:p>
            <a:pPr marL="457200" lvl="1" indent="-4572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supporting students in the classroom.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t="1613" b="161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7259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One-to-one may limit teacher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17124"/>
            <a:ext cx="5544000" cy="4716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says: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teacher aides working one-to-one with a student can reduce their teacher time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teacher aides working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flexibly allow more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student-teacher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engagement.</a:t>
            </a:r>
          </a:p>
        </p:txBody>
      </p:sp>
      <p:sp>
        <p:nvSpPr>
          <p:cNvPr id="8" name="object 2"/>
          <p:cNvSpPr/>
          <p:nvPr/>
        </p:nvSpPr>
        <p:spPr>
          <a:xfrm>
            <a:off x="6650722" y="3716176"/>
            <a:ext cx="4991780" cy="2646394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r>
              <a:rPr lang="en-US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how teacher aides work in classrooms at your school? What are some ways that teacher aides work flexibly in classrooms?</a:t>
            </a:r>
          </a:p>
        </p:txBody>
      </p:sp>
    </p:spTree>
    <p:extLst>
      <p:ext uri="{BB962C8B-B14F-4D97-AF65-F5344CB8AC3E}">
        <p14:creationId xmlns:p14="http://schemas.microsoft.com/office/powerpoint/2010/main" val="219119308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222214"/>
            <a:ext cx="5837600" cy="576000"/>
          </a:xfrm>
        </p:spPr>
        <p:txBody>
          <a:bodyPr>
            <a:no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How close is too close?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0000" y="958680"/>
            <a:ext cx="5345341" cy="548022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‘Teacher aide proximity’ is how close you stay to the student.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it too close and is it necessary?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Staying too close can: </a:t>
            </a:r>
          </a:p>
          <a:p>
            <a:pPr marL="457200" lvl="1" indent="-457200">
              <a:spcBef>
                <a:spcPts val="0"/>
              </a:spcBef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interfere with relationships</a:t>
            </a:r>
          </a:p>
          <a:p>
            <a:pPr marL="457200" lvl="1" indent="-457200">
              <a:spcBef>
                <a:spcPts val="0"/>
              </a:spcBef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 students over-dependent on adults</a:t>
            </a:r>
          </a:p>
          <a:p>
            <a:pPr marL="457200" lvl="1" indent="-457200">
              <a:spcBef>
                <a:spcPts val="0"/>
              </a:spcBef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 a student’s personal control.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0"/>
            <a:ext cx="599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195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3789" y="304800"/>
            <a:ext cx="5009883" cy="1152000"/>
          </a:xfrm>
        </p:spPr>
        <p:txBody>
          <a:bodyPr>
            <a:norm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Staying in the classroom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3789" y="908045"/>
            <a:ext cx="5504110" cy="515798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 receiving one-to-one support from a teacher aide are more likely to be separated from their peers.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 time in the classroom means:</a:t>
            </a:r>
          </a:p>
          <a:p>
            <a:pPr marL="45720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less time with peers</a:t>
            </a:r>
          </a:p>
          <a:p>
            <a:pPr marL="45720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less access to the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</a:p>
          <a:p>
            <a:pPr marL="457200" lvl="1" indent="-457200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less access to learning.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310" y="0"/>
            <a:ext cx="5833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4175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703822"/>
          </a:xfrm>
        </p:spPr>
        <p:txBody>
          <a:bodyPr/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Using natural supports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60000" y="941124"/>
            <a:ext cx="5544000" cy="4716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Natural supports are the everyday relationships and opportunities that foster inclusion.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Natural supports reduce the need for other support such as time with a teacher aide.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Peers are natural supports.</a:t>
            </a:r>
          </a:p>
        </p:txBody>
      </p:sp>
      <p:sp>
        <p:nvSpPr>
          <p:cNvPr id="5" name="object 2"/>
          <p:cNvSpPr/>
          <p:nvPr/>
        </p:nvSpPr>
        <p:spPr>
          <a:xfrm>
            <a:off x="6676479" y="4437392"/>
            <a:ext cx="4940265" cy="1907730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r>
              <a:rPr lang="en-US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what ways are natural supports used in the classroom at your school?</a:t>
            </a:r>
          </a:p>
        </p:txBody>
      </p:sp>
    </p:spTree>
    <p:extLst>
      <p:ext uri="{BB962C8B-B14F-4D97-AF65-F5344CB8AC3E}">
        <p14:creationId xmlns:p14="http://schemas.microsoft.com/office/powerpoint/2010/main" val="135801570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365124"/>
            <a:ext cx="5508000" cy="609600"/>
          </a:xfrm>
        </p:spPr>
        <p:txBody>
          <a:bodyPr>
            <a:norm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Setting up for success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0000" y="974724"/>
            <a:ext cx="5544000" cy="4716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way a classroom is set up can support participation.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Strategies can enhance students’ opportunities to participate and learn.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n-US" dirty="0"/>
          </a:p>
        </p:txBody>
      </p:sp>
      <p:sp>
        <p:nvSpPr>
          <p:cNvPr id="7" name="object 2"/>
          <p:cNvSpPr/>
          <p:nvPr/>
        </p:nvSpPr>
        <p:spPr>
          <a:xfrm>
            <a:off x="6676479" y="4424514"/>
            <a:ext cx="4914507" cy="1907730"/>
          </a:xfrm>
          <a:prstGeom prst="rect">
            <a:avLst/>
          </a:prstGeom>
          <a:solidFill>
            <a:srgbClr val="FFF1A4"/>
          </a:solidFill>
          <a:ln w="38100">
            <a:noFill/>
            <a:prstDash val="lgDash"/>
          </a:ln>
        </p:spPr>
        <p:txBody>
          <a:bodyPr wrap="square" lIns="360000" tIns="360000" rIns="360000" bIns="432000" rtlCol="0">
            <a:spAutoFit/>
          </a:bodyPr>
          <a:lstStyle/>
          <a:p>
            <a:r>
              <a:rPr lang="en-US" sz="2400" b="1" dirty="0">
                <a:solidFill>
                  <a:srgbClr val="2523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how teacher aide support can help include all students.</a:t>
            </a:r>
          </a:p>
        </p:txBody>
      </p:sp>
    </p:spTree>
    <p:extLst>
      <p:ext uri="{BB962C8B-B14F-4D97-AF65-F5344CB8AC3E}">
        <p14:creationId xmlns:p14="http://schemas.microsoft.com/office/powerpoint/2010/main" val="190630147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222214"/>
            <a:ext cx="5596300" cy="576000"/>
          </a:xfrm>
        </p:spPr>
        <p:txBody>
          <a:bodyPr>
            <a:no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Working together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0000" y="798214"/>
            <a:ext cx="5596300" cy="595818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Specialist teachers may have ideas about what may work in the classroom.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Meetings and discussion with students, families and whānau  create opportunities for people to say how they want students to be supported.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Teachers and teacher aides need to meet regularly to discuss plans, strategies and ways of working in the classroom.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n-US" sz="2600" dirty="0"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842" y="0"/>
            <a:ext cx="6100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9993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386</Words>
  <Application>Microsoft Macintosh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Gotham Bold</vt:lpstr>
      <vt:lpstr>Gotham Book</vt:lpstr>
      <vt:lpstr>Pakiwaituhi</vt:lpstr>
      <vt:lpstr>Office Theme</vt:lpstr>
      <vt:lpstr>PowerPoint Presentation</vt:lpstr>
      <vt:lpstr>Introducing the module</vt:lpstr>
      <vt:lpstr>Why this module?</vt:lpstr>
      <vt:lpstr>One-to-one may limit teacher involvement</vt:lpstr>
      <vt:lpstr>How close is too close? </vt:lpstr>
      <vt:lpstr>Staying in the classroom</vt:lpstr>
      <vt:lpstr>Using natural supports</vt:lpstr>
      <vt:lpstr>Setting up for success</vt:lpstr>
      <vt:lpstr>Working together</vt:lpstr>
      <vt:lpstr>Next Step</vt:lpstr>
    </vt:vector>
  </TitlesOfParts>
  <Manager/>
  <Company>Ministry of Education</Company>
  <LinksUpToDate>false</LinksUpToDate>
  <SharedDoc>false</SharedDoc>
  <HyperlinkBase/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Inclusive Classrooms</dc:title>
  <dc:subject>Teachers and Teacher Aides Working Together</dc:subject>
  <dc:creator>Ministry of Education</dc:creator>
  <cp:keywords/>
  <dc:description/>
  <cp:lastModifiedBy>Megan Melvin</cp:lastModifiedBy>
  <cp:revision>124</cp:revision>
  <cp:lastPrinted>2016-08-01T02:48:47Z</cp:lastPrinted>
  <dcterms:created xsi:type="dcterms:W3CDTF">2016-05-23T23:40:38Z</dcterms:created>
  <dcterms:modified xsi:type="dcterms:W3CDTF">2017-02-07T19:37:09Z</dcterms:modified>
  <cp:category>Learning Support</cp:category>
</cp:coreProperties>
</file>