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64" r:id="rId3"/>
    <p:sldId id="258" r:id="rId4"/>
    <p:sldId id="260" r:id="rId5"/>
    <p:sldId id="265" r:id="rId6"/>
    <p:sldId id="261" r:id="rId7"/>
    <p:sldId id="266" r:id="rId8"/>
    <p:sldId id="267" r:id="rId9"/>
    <p:sldId id="268" r:id="rId10"/>
    <p:sldId id="271" r:id="rId11"/>
    <p:sldId id="263" r:id="rId12"/>
    <p:sldId id="273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84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38FED-4DFB-424E-AE3A-3A84AEF93D99}" type="datetimeFigureOut">
              <a:rPr lang="en-US" smtClean="0"/>
              <a:t>1/26/17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EF015-FB28-4EBE-A072-B234DE90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4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8D019EC-493A-4136-88F5-F5F0E54D12CC}" type="datetimeFigureOut">
              <a:rPr lang="en-NZ" smtClean="0"/>
              <a:t>26/01/17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EAD3F9B-0E42-4AC3-9B45-506425F2A5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2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8" name="object 2"/>
          <p:cNvSpPr/>
          <p:nvPr userDrawn="1"/>
        </p:nvSpPr>
        <p:spPr>
          <a:xfrm>
            <a:off x="0" y="3886200"/>
            <a:ext cx="12192000" cy="2492886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538" y="4556045"/>
            <a:ext cx="9144000" cy="1152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Module title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2538" y="5864591"/>
            <a:ext cx="9144000" cy="40329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Module x Presentation</a:t>
            </a:r>
            <a:endParaRPr lang="en-NZ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62538" y="4034803"/>
            <a:ext cx="9144000" cy="40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52379"/>
                </a:solidFill>
                <a:latin typeface="Pakiwaituhi" panose="00000500000000000000" pitchFamily="50" charset="0"/>
              </a:rPr>
              <a:t>Teachers and Teacher Aides Working Together</a:t>
            </a:r>
            <a:endParaRPr lang="en-NZ" sz="1800" dirty="0">
              <a:solidFill>
                <a:srgbClr val="252379"/>
              </a:solidFill>
              <a:latin typeface="Pakiwaituhi" panose="00000500000000000000" pitchFamily="50" charset="0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0" y="6388521"/>
            <a:ext cx="12192000" cy="10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nautilus-fea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2677076" cy="26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59661"/>
      </p:ext>
    </p:extLst>
  </p:cSld>
  <p:clrMapOvr>
    <a:masterClrMapping/>
  </p:clrMapOvr>
  <p:transition spd="slow" advClick="0" advTm="401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1152000"/>
          </a:xfrm>
        </p:spPr>
        <p:txBody>
          <a:bodyPr anchor="t"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19763"/>
      </p:ext>
    </p:extLst>
  </p:cSld>
  <p:clrMapOvr>
    <a:masterClrMapping/>
  </p:clrMapOvr>
  <p:transition spd="slow" advClick="0" advTm="4010"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9288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9288000" cy="21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0" y="4093624"/>
            <a:ext cx="12192000" cy="2764375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692076"/>
      </p:ext>
    </p:extLst>
  </p:cSld>
  <p:clrMapOvr>
    <a:masterClrMapping/>
  </p:clrMapOvr>
  <p:transition spd="slow" advClick="0" advTm="401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08000" cy="478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9616878"/>
      </p:ext>
    </p:extLst>
  </p:cSld>
  <p:clrMapOvr>
    <a:masterClrMapping/>
  </p:clrMapOvr>
  <p:transition spd="slow" advClick="0" advTm="401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5760000" cy="576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5760000" cy="2304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9723470"/>
      </p:ext>
    </p:extLst>
  </p:cSld>
  <p:clrMapOvr>
    <a:masterClrMapping/>
  </p:clrMapOvr>
  <p:transition spd="slow" advClick="0" advTm="401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9360000" cy="576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9393600" cy="23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5995745"/>
      </p:ext>
    </p:extLst>
  </p:cSld>
  <p:clrMapOvr>
    <a:masterClrMapping/>
  </p:clrMapOvr>
  <p:transition spd="slow" advClick="0" advTm="401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88000" y="360000"/>
            <a:ext cx="4572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88000" y="1727200"/>
            <a:ext cx="4572000" cy="493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4430220"/>
      </p:ext>
    </p:extLst>
  </p:cSld>
  <p:clrMapOvr>
    <a:masterClrMapping/>
  </p:clrMapOvr>
  <p:transition spd="slow" advClick="0" advTm="401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-15875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050" y="1825625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object 2"/>
          <p:cNvSpPr/>
          <p:nvPr userDrawn="1"/>
        </p:nvSpPr>
        <p:spPr>
          <a:xfrm>
            <a:off x="360001" y="1740464"/>
            <a:ext cx="5374050" cy="4801161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535273" y="1882775"/>
            <a:ext cx="5027327" cy="25576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Ngā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mihi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! </a:t>
            </a:r>
          </a:p>
          <a:p>
            <a:pPr>
              <a:spcAft>
                <a:spcPts val="1200"/>
              </a:spcAft>
            </a:pPr>
            <a:r>
              <a:rPr lang="en-GB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It’s time to choose an activity from the workbook for this module. 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2" y="3352194"/>
            <a:ext cx="4659609" cy="32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2235"/>
      </p:ext>
    </p:extLst>
  </p:cSld>
  <p:clrMapOvr>
    <a:masterClrMapping/>
  </p:clrMapOvr>
  <p:transition spd="slow" advClick="0" advTm="40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11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728000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765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5" r:id="rId7"/>
    <p:sldLayoutId id="2147483664" r:id="rId8"/>
  </p:sldLayoutIdLst>
  <p:transition spd="slow" advClick="0" advTm="4010">
    <p:fade/>
  </p:transition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kern="1200">
          <a:solidFill>
            <a:srgbClr val="252379"/>
          </a:solidFill>
          <a:latin typeface="Pakiwaituhi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1pPr>
      <a:lvl2pPr marL="0" indent="-36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DE64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sandteachersaides.tki.org.nz/" TargetMode="External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teachersandteachersaides.tki.org.nz/Supporting-student-learning/Module-1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2" y="5151549"/>
            <a:ext cx="12199765" cy="1708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-1"/>
            <a:ext cx="12181035" cy="5653645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-7962" y="4353155"/>
            <a:ext cx="12198725" cy="1954198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6"/>
          <p:cNvSpPr txBox="1"/>
          <p:nvPr/>
        </p:nvSpPr>
        <p:spPr>
          <a:xfrm>
            <a:off x="2687459" y="4861440"/>
            <a:ext cx="8027764" cy="792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2698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Student Learning in the Whole Class</a:t>
            </a:r>
          </a:p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194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10 Presentation</a:t>
            </a:r>
            <a:endParaRPr sz="1940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696458" y="4630402"/>
            <a:ext cx="7142369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182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</a:p>
        </p:txBody>
      </p:sp>
      <p:sp>
        <p:nvSpPr>
          <p:cNvPr id="9" name="object 2"/>
          <p:cNvSpPr/>
          <p:nvPr/>
        </p:nvSpPr>
        <p:spPr>
          <a:xfrm>
            <a:off x="428" y="6307353"/>
            <a:ext cx="12198724" cy="130983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0" name="Picture 9" descr="nautilus-feath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4" y="4306947"/>
            <a:ext cx="2067233" cy="20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2611"/>
      </p:ext>
    </p:extLst>
  </p:cSld>
  <p:clrMapOvr>
    <a:masterClrMapping/>
  </p:clrMapOvr>
  <p:transition spd="slow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746223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Support attention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0" y="1035000"/>
            <a:ext cx="5508000" cy="4788000"/>
          </a:xfrm>
        </p:spPr>
        <p:txBody>
          <a:bodyPr>
            <a:normAutofit fontScale="92500"/>
          </a:bodyPr>
          <a:lstStyle/>
          <a:p>
            <a:pPr lvl="0"/>
            <a:r>
              <a:rPr lang="en-NZ" sz="2800" dirty="0">
                <a:latin typeface="Arial" panose="020B0604020202020204" pitchFamily="34" charset="0"/>
                <a:cs typeface="Arial" panose="020B0604020202020204" pitchFamily="34" charset="0"/>
              </a:rPr>
              <a:t>Use simple questions and statements to help students stay on task, for example:</a:t>
            </a:r>
          </a:p>
          <a:p>
            <a:pPr marL="457200" lvl="1" indent="-457200">
              <a:lnSpc>
                <a:spcPct val="120000"/>
              </a:lnSpc>
              <a:buClr>
                <a:schemeClr val="accent2">
                  <a:lumMod val="75000"/>
                </a:schemeClr>
              </a:buClr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“Show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me where you are up to.”</a:t>
            </a:r>
          </a:p>
          <a:p>
            <a:pPr marL="457200" lvl="1" indent="-457200">
              <a:lnSpc>
                <a:spcPct val="120000"/>
              </a:lnSpc>
              <a:buClr>
                <a:schemeClr val="accent2">
                  <a:lumMod val="75000"/>
                </a:schemeClr>
              </a:buClr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“Show me what you’ve done so far.”</a:t>
            </a:r>
          </a:p>
          <a:p>
            <a:pPr marL="457200" lvl="1" indent="-457200">
              <a:lnSpc>
                <a:spcPct val="120000"/>
              </a:lnSpc>
              <a:buClr>
                <a:schemeClr val="accent2">
                  <a:lumMod val="75000"/>
                </a:schemeClr>
              </a:buClr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“Can you tell me what the next 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is?”</a:t>
            </a:r>
          </a:p>
          <a:p>
            <a:pPr marL="457200" lvl="1" indent="-457200">
              <a:lnSpc>
                <a:spcPct val="120000"/>
              </a:lnSpc>
              <a:buClr>
                <a:schemeClr val="accent2">
                  <a:lumMod val="75000"/>
                </a:schemeClr>
              </a:buClr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“Is there someone in your group who knows what to do?”</a:t>
            </a:r>
          </a:p>
          <a:p>
            <a:endParaRPr lang="en-NZ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r="5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4110323"/>
      </p:ext>
    </p:extLst>
  </p:cSld>
  <p:clrMapOvr>
    <a:masterClrMapping/>
  </p:clrMapOvr>
  <p:transition spd="slow" advClick="0" advTm="277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9288000" cy="679438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Supporting all students in the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044562"/>
            <a:ext cx="10779055" cy="2725579"/>
          </a:xfrm>
        </p:spPr>
        <p:txBody>
          <a:bodyPr>
            <a:no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Standing back,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observing who needs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only providing support when students most need it helps all students.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helping students to develop independent learning skills.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Scanning, roving, listening 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and supporting attention feels different to providing one-to-one support, but it’s an important strategy.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691" y="4355437"/>
            <a:ext cx="4788001" cy="223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2798"/>
      </p:ext>
    </p:extLst>
  </p:cSld>
  <p:clrMapOvr>
    <a:masterClrMapping/>
  </p:clrMapOvr>
  <p:transition spd="slow" advClick="0" advTm="312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6008914" cy="6858000"/>
          </a:xfrm>
          <a:prstGeom prst="rect">
            <a:avLst/>
          </a:prstGeom>
          <a:solidFill>
            <a:srgbClr val="DE6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2197" y="837640"/>
            <a:ext cx="4572000" cy="844179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</a:t>
            </a:r>
          </a:p>
        </p:txBody>
      </p:sp>
      <p:sp>
        <p:nvSpPr>
          <p:cNvPr id="8" name="object 2"/>
          <p:cNvSpPr/>
          <p:nvPr/>
        </p:nvSpPr>
        <p:spPr>
          <a:xfrm>
            <a:off x="598323" y="1652945"/>
            <a:ext cx="4802995" cy="4522110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86501" y="1935340"/>
            <a:ext cx="4026640" cy="15509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28"/>
              </a:spcAft>
            </a:pP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Ngā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mihi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>
              <a:spcAft>
                <a:spcPts val="728"/>
              </a:spcAft>
            </a:pPr>
            <a:r>
              <a:rPr lang="en-GB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to choose an activity from the workbook for this module. 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162449" y="932013"/>
            <a:ext cx="5865427" cy="5512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Download the workbook for this module at: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teachersandteacheraides.tki.org.nz/supporting-student-learning/Module-10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find out more about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to access the other modules go to: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teachersandteacheraides.tki.org.nz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We wish you well in your learning!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22" y="3488240"/>
            <a:ext cx="3705978" cy="25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0549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716701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Introducing the module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948870"/>
            <a:ext cx="5358220" cy="4716000"/>
          </a:xfrm>
        </p:spPr>
        <p:txBody>
          <a:bodyPr>
            <a:norm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This module is about how teacher aides can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work in regular classroom settings in ways that support learning for all students and free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up the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teacher to work with students who need extra help.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It is for both teachers and teacher aides.</a:t>
            </a:r>
          </a:p>
        </p:txBody>
      </p:sp>
      <p:sp>
        <p:nvSpPr>
          <p:cNvPr id="7" name="object 2"/>
          <p:cNvSpPr/>
          <p:nvPr/>
        </p:nvSpPr>
        <p:spPr>
          <a:xfrm>
            <a:off x="6636814" y="4742828"/>
            <a:ext cx="4928414" cy="1612265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take your time to think and reflect.</a:t>
            </a:r>
          </a:p>
        </p:txBody>
      </p:sp>
    </p:spTree>
    <p:extLst>
      <p:ext uri="{BB962C8B-B14F-4D97-AF65-F5344CB8AC3E}">
        <p14:creationId xmlns:p14="http://schemas.microsoft.com/office/powerpoint/2010/main" val="2828511677"/>
      </p:ext>
    </p:extLst>
  </p:cSld>
  <p:clrMapOvr>
    <a:masterClrMapping/>
  </p:clrMapOvr>
  <p:transition spd="slow" advClick="0" advTm="344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r="20417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703822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Why this module?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4000" y="1071000"/>
            <a:ext cx="5544000" cy="47160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All students need access to the teacher.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Students who are struggling often get more help from a teacher aide than a teacher.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Research shows more time with a teacher aide doesn’t mean improved learning.</a:t>
            </a:r>
          </a:p>
        </p:txBody>
      </p:sp>
    </p:spTree>
    <p:extLst>
      <p:ext uri="{BB962C8B-B14F-4D97-AF65-F5344CB8AC3E}">
        <p14:creationId xmlns:p14="http://schemas.microsoft.com/office/powerpoint/2010/main" val="1614772591"/>
      </p:ext>
    </p:extLst>
  </p:cSld>
  <p:clrMapOvr>
    <a:masterClrMapping/>
  </p:clrMapOvr>
  <p:transition spd="slow" advClick="0" advTm="337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690944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Why this module?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056068"/>
            <a:ext cx="5544000" cy="4716000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It works best when teacher aides supplement high quality teaching.</a:t>
            </a:r>
          </a:p>
        </p:txBody>
      </p:sp>
      <p:sp>
        <p:nvSpPr>
          <p:cNvPr id="8" name="object 2"/>
          <p:cNvSpPr/>
          <p:nvPr/>
        </p:nvSpPr>
        <p:spPr>
          <a:xfrm>
            <a:off x="6603853" y="2705289"/>
            <a:ext cx="5038650" cy="3643590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works the most with students who need extra help in your school? </a:t>
            </a:r>
          </a:p>
          <a:p>
            <a:pPr>
              <a:lnSpc>
                <a:spcPct val="110000"/>
              </a:lnSpc>
              <a:buClr>
                <a:srgbClr val="DE6420"/>
              </a:buClr>
            </a:pPr>
            <a:endParaRPr lang="en-US" sz="2400" b="1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teacher aides confident to work with the class to support student learning?</a:t>
            </a:r>
            <a:endParaRPr lang="en-NZ" sz="2400" b="1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93089"/>
      </p:ext>
    </p:extLst>
  </p:cSld>
  <p:clrMapOvr>
    <a:masterClrMapping/>
  </p:clrMapOvr>
  <p:transition spd="slow" advClick="0" advTm="252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703822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Share the plan for the lesson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1068946"/>
            <a:ext cx="5544000" cy="4958600"/>
          </a:xfrm>
        </p:spPr>
        <p:txBody>
          <a:bodyPr>
            <a:no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Teacher aides need to know what the plan is.</a:t>
            </a: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Talk about: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students will be learning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tasks and what success looks like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the lesson will be set up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the teacher aide needs to watch, listen for and do to help students learn.</a:t>
            </a:r>
          </a:p>
        </p:txBody>
      </p:sp>
      <p:sp>
        <p:nvSpPr>
          <p:cNvPr id="9" name="object 2"/>
          <p:cNvSpPr/>
          <p:nvPr/>
        </p:nvSpPr>
        <p:spPr>
          <a:xfrm>
            <a:off x="6568224" y="4356107"/>
            <a:ext cx="5087156" cy="2018530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share the plan for the lesson without a formal meeting?</a:t>
            </a:r>
            <a:endParaRPr lang="en-NZ" sz="2400" b="1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60794"/>
      </p:ext>
    </p:extLst>
  </p:cSld>
  <p:clrMapOvr>
    <a:masterClrMapping/>
  </p:clrMapOvr>
  <p:transition spd="slow" advClick="0" advTm="428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 b="1334"/>
          <a:stretch>
            <a:fillRect/>
          </a:stretch>
        </p:blipFill>
        <p:spPr>
          <a:xfrm>
            <a:off x="6451600" y="0"/>
            <a:ext cx="5740400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3792" y="317679"/>
            <a:ext cx="5112912" cy="1152000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Model effective teaching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3792" y="893679"/>
            <a:ext cx="5666704" cy="5157987"/>
          </a:xfrm>
        </p:spPr>
        <p:txBody>
          <a:bodyPr>
            <a:norm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Show teacher aides the strategies they need to use.</a:t>
            </a: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Modelling can happen: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during whole class or group </a:t>
            </a: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teaching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when demonstrating a specific strategy with a student.</a:t>
            </a:r>
          </a:p>
        </p:txBody>
      </p:sp>
    </p:spTree>
    <p:extLst>
      <p:ext uri="{BB962C8B-B14F-4D97-AF65-F5344CB8AC3E}">
        <p14:creationId xmlns:p14="http://schemas.microsoft.com/office/powerpoint/2010/main" val="2023141750"/>
      </p:ext>
    </p:extLst>
  </p:cSld>
  <p:clrMapOvr>
    <a:masterClrMapping/>
  </p:clrMapOvr>
  <p:transition spd="slow" advClick="0" advTm="287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Modelling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N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1058886"/>
            <a:ext cx="5508000" cy="561207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Teachers:</a:t>
            </a:r>
          </a:p>
          <a:p>
            <a:pPr marL="457200" indent="-457200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the strategy, why it helps and when it should be used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draw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the teacher aide’s attention to what success looks like.</a:t>
            </a:r>
          </a:p>
          <a:p>
            <a:pPr>
              <a:spcAft>
                <a:spcPts val="0"/>
              </a:spcAft>
              <a:buClr>
                <a:schemeClr val="accent2">
                  <a:lumMod val="75000"/>
                </a:schemeClr>
              </a:buClr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Teacher aides:</a:t>
            </a:r>
          </a:p>
          <a:p>
            <a:pPr marL="457200" indent="-457200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alongside the students</a:t>
            </a:r>
          </a:p>
          <a:p>
            <a:pPr marL="457200" indent="-457200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and watch carefully for the teacher’s words, </a:t>
            </a: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and responses to students.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NZ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9998882"/>
      </p:ext>
    </p:extLst>
  </p:cSld>
  <p:clrMapOvr>
    <a:masterClrMapping/>
  </p:clrMapOvr>
  <p:transition spd="slow" advClick="0" advTm="332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5125"/>
            <a:ext cx="4315031" cy="1152000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Working together in the lesson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The teacher can work with students who need extra help.</a:t>
            </a: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Teacher aides can work with the whole class on tasks the teacher has set.</a:t>
            </a: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Observe the students, move around the 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room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and only provide support when a student needs it.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9" b="79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7382171"/>
      </p:ext>
    </p:extLst>
  </p:cSld>
  <p:clrMapOvr>
    <a:masterClrMapping/>
  </p:clrMapOvr>
  <p:transition spd="slow" advClick="0" advTm="337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30214"/>
            <a:ext cx="9360000" cy="576000"/>
          </a:xfrm>
        </p:spPr>
        <p:txBody>
          <a:bodyPr>
            <a:no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Scan, rove, listen </a:t>
            </a:r>
            <a:r>
              <a:rPr lang="en-N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and support attention</a:t>
            </a:r>
          </a:p>
        </p:txBody>
      </p:sp>
      <p:sp>
        <p:nvSpPr>
          <p:cNvPr id="6" name="object 2"/>
          <p:cNvSpPr/>
          <p:nvPr/>
        </p:nvSpPr>
        <p:spPr>
          <a:xfrm>
            <a:off x="360000" y="1173499"/>
            <a:ext cx="10331446" cy="4739274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Scanning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NZ" sz="2600" dirty="0"/>
          </a:p>
          <a:p>
            <a:pPr lvl="0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look carefully to see whether students are actively involved in the task.</a:t>
            </a:r>
          </a:p>
          <a:p>
            <a:pPr lvl="0">
              <a:spcBef>
                <a:spcPts val="1800"/>
              </a:spcBef>
            </a:pPr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Roving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>
              <a:spcBef>
                <a:spcPts val="1800"/>
              </a:spcBef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move between the students and groups and take a closer look at each group as they work.</a:t>
            </a:r>
          </a:p>
          <a:p>
            <a:pPr lvl="0">
              <a:spcBef>
                <a:spcPts val="1800"/>
              </a:spcBef>
            </a:pPr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Listening in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>
              <a:spcBef>
                <a:spcPts val="1800"/>
              </a:spcBef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join a group and listen carefully to their conversation – avoid interrupting.</a:t>
            </a:r>
          </a:p>
        </p:txBody>
      </p:sp>
    </p:spTree>
    <p:extLst>
      <p:ext uri="{BB962C8B-B14F-4D97-AF65-F5344CB8AC3E}">
        <p14:creationId xmlns:p14="http://schemas.microsoft.com/office/powerpoint/2010/main" val="243621956"/>
      </p:ext>
    </p:extLst>
  </p:cSld>
  <p:clrMapOvr>
    <a:masterClrMapping/>
  </p:clrMapOvr>
  <p:transition spd="slow" advClick="0" advTm="4038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535</Words>
  <Application>Microsoft Macintosh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Gotham Bold</vt:lpstr>
      <vt:lpstr>Gotham Book</vt:lpstr>
      <vt:lpstr>Pakiwaituhi</vt:lpstr>
      <vt:lpstr>Office Theme</vt:lpstr>
      <vt:lpstr>PowerPoint Presentation</vt:lpstr>
      <vt:lpstr>Introducing the module</vt:lpstr>
      <vt:lpstr>Why this module?</vt:lpstr>
      <vt:lpstr>Why this module?</vt:lpstr>
      <vt:lpstr>Share the plan for the lesson</vt:lpstr>
      <vt:lpstr>Model effective teaching</vt:lpstr>
      <vt:lpstr>Modelling – tips</vt:lpstr>
      <vt:lpstr>Working together in the lesson</vt:lpstr>
      <vt:lpstr>Scan, rove, listen in and support attention</vt:lpstr>
      <vt:lpstr>Support attention</vt:lpstr>
      <vt:lpstr>Supporting all students in the classroom</vt:lpstr>
      <vt:lpstr>Next Step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Anna.Kelly</dc:creator>
  <cp:lastModifiedBy>Megan Melvin</cp:lastModifiedBy>
  <cp:revision>86</cp:revision>
  <dcterms:created xsi:type="dcterms:W3CDTF">2016-05-23T23:40:38Z</dcterms:created>
  <dcterms:modified xsi:type="dcterms:W3CDTF">2017-01-25T21:39:22Z</dcterms:modified>
</cp:coreProperties>
</file>