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9" r:id="rId2"/>
    <p:sldId id="259" r:id="rId3"/>
    <p:sldId id="267" r:id="rId4"/>
    <p:sldId id="268" r:id="rId5"/>
    <p:sldId id="269" r:id="rId6"/>
    <p:sldId id="281" r:id="rId7"/>
    <p:sldId id="272" r:id="rId8"/>
    <p:sldId id="265" r:id="rId9"/>
    <p:sldId id="273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Van Gorp" initials="AVG" lastIdx="9" clrIdx="0">
    <p:extLst>
      <p:ext uri="{19B8F6BF-5375-455C-9EA6-DF929625EA0E}">
        <p15:presenceInfo xmlns:p15="http://schemas.microsoft.com/office/powerpoint/2012/main" userId="03715bc28da54d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821DB-7D6A-4DC8-B875-13C06958FD7A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A35F1-31EE-44A0-BA01-DD2D6ABF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2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019EC-493A-4136-88F5-F5F0E54D12CC}" type="datetimeFigureOut">
              <a:rPr lang="en-NZ" smtClean="0"/>
              <a:t>19/01/2017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3F9B-0E42-4AC3-9B45-506425F2A5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8" name="object 2"/>
          <p:cNvSpPr/>
          <p:nvPr userDrawn="1"/>
        </p:nvSpPr>
        <p:spPr>
          <a:xfrm>
            <a:off x="0" y="3886200"/>
            <a:ext cx="12192000" cy="2492886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538" y="4556045"/>
            <a:ext cx="9144000" cy="1152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Module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2538" y="5864591"/>
            <a:ext cx="9144000" cy="40329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Module x Presentation</a:t>
            </a:r>
            <a:endParaRPr lang="en-NZ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62538" y="4034803"/>
            <a:ext cx="9144000" cy="40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52379"/>
                </a:solidFill>
                <a:latin typeface="Pakiwaituhi" panose="00000500000000000000" pitchFamily="50" charset="0"/>
              </a:rPr>
              <a:t>Teachers and Teacher Aides Working Together</a:t>
            </a:r>
            <a:endParaRPr lang="en-NZ" sz="1800" dirty="0">
              <a:solidFill>
                <a:srgbClr val="252379"/>
              </a:solidFill>
              <a:latin typeface="Pakiwaituhi" panose="00000500000000000000" pitchFamily="50" charset="0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0" y="6388521"/>
            <a:ext cx="12192000" cy="10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nautilus-fea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677076" cy="2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9661"/>
      </p:ext>
    </p:extLst>
  </p:cSld>
  <p:clrMapOvr>
    <a:masterClrMapping/>
  </p:clrMapOvr>
  <p:transition spd="slow" advTm="619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 anchor="t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19763"/>
      </p:ext>
    </p:extLst>
  </p:cSld>
  <p:clrMapOvr>
    <a:masterClrMapping/>
  </p:clrMapOvr>
  <p:transition spd="slow" advTm="6192"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288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9288000" cy="21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4093624"/>
            <a:ext cx="12192000" cy="2764375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692076"/>
      </p:ext>
    </p:extLst>
  </p:cSld>
  <p:clrMapOvr>
    <a:masterClrMapping/>
  </p:clrMapOvr>
  <p:transition spd="slow" advTm="6192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08000" cy="478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616878"/>
      </p:ext>
    </p:extLst>
  </p:cSld>
  <p:clrMapOvr>
    <a:masterClrMapping/>
  </p:clrMapOvr>
  <p:transition spd="slow" advTm="6192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5760000" cy="576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5760000" cy="2304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9723470"/>
      </p:ext>
    </p:extLst>
  </p:cSld>
  <p:clrMapOvr>
    <a:masterClrMapping/>
  </p:clrMapOvr>
  <p:transition spd="slow" advTm="6192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9360000" cy="576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9393600" cy="23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995745"/>
      </p:ext>
    </p:extLst>
  </p:cSld>
  <p:clrMapOvr>
    <a:masterClrMapping/>
  </p:clrMapOvr>
  <p:transition spd="slow" advTm="6192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8000" y="360000"/>
            <a:ext cx="4572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88000" y="1727200"/>
            <a:ext cx="4572000" cy="493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4430220"/>
      </p:ext>
    </p:extLst>
  </p:cSld>
  <p:clrMapOvr>
    <a:masterClrMapping/>
  </p:clrMapOvr>
  <p:transition spd="slow" advTm="6192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-15875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050" y="1825625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object 2"/>
          <p:cNvSpPr/>
          <p:nvPr userDrawn="1"/>
        </p:nvSpPr>
        <p:spPr>
          <a:xfrm>
            <a:off x="360001" y="1740464"/>
            <a:ext cx="5374050" cy="4801161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535273" y="1882775"/>
            <a:ext cx="5027327" cy="25576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Ngā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mihi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! </a:t>
            </a:r>
          </a:p>
          <a:p>
            <a:pPr>
              <a:spcAft>
                <a:spcPts val="1200"/>
              </a:spcAft>
            </a:pPr>
            <a:r>
              <a:rPr lang="en-GB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It’s time to choose an activity from the workbook for this module. 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2" y="3352194"/>
            <a:ext cx="4659609" cy="32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2235"/>
      </p:ext>
    </p:extLst>
  </p:cSld>
  <p:clrMapOvr>
    <a:masterClrMapping/>
  </p:clrMapOvr>
  <p:transition spd="slow" advTm="61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28000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765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5" r:id="rId7"/>
    <p:sldLayoutId id="2147483664" r:id="rId8"/>
  </p:sldLayoutIdLst>
  <p:transition spd="slow" advTm="6192">
    <p:fade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kern="1200">
          <a:solidFill>
            <a:srgbClr val="252379"/>
          </a:solidFill>
          <a:latin typeface="Pakiwaituh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0" indent="-36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DE64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andteachersaides.tki.org.nz/" TargetMode="External"/><Relationship Id="rId2" Type="http://schemas.openxmlformats.org/officeDocument/2006/relationships/hyperlink" Target="http://teachersandteachersaides.tki.org.nz/Our-students/Module-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2" y="0"/>
            <a:ext cx="12199152" cy="7311944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427" y="4353155"/>
            <a:ext cx="12198725" cy="1954198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6"/>
          <p:cNvSpPr txBox="1"/>
          <p:nvPr/>
        </p:nvSpPr>
        <p:spPr>
          <a:xfrm>
            <a:off x="2687459" y="4861440"/>
            <a:ext cx="7590749" cy="12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sz="2698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n-AU" sz="2698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698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 Interaction that Supports Student Learning</a:t>
            </a:r>
          </a:p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194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11 Presentation</a:t>
            </a:r>
            <a:endParaRPr sz="1940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696458" y="4630402"/>
            <a:ext cx="7142369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182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</a:p>
        </p:txBody>
      </p:sp>
      <p:sp>
        <p:nvSpPr>
          <p:cNvPr id="9" name="object 2"/>
          <p:cNvSpPr/>
          <p:nvPr/>
        </p:nvSpPr>
        <p:spPr>
          <a:xfrm>
            <a:off x="428" y="6307353"/>
            <a:ext cx="12198724" cy="130983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Picture 9" descr="nautilus-feath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4" y="4306947"/>
            <a:ext cx="2067233" cy="20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1703"/>
      </p:ext>
    </p:extLst>
  </p:cSld>
  <p:clrMapOvr>
    <a:masterClrMapping/>
  </p:clrMapOvr>
  <p:transition spd="slow" advTm="7099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6008914" cy="6858000"/>
          </a:xfrm>
          <a:prstGeom prst="rect">
            <a:avLst/>
          </a:prstGeom>
          <a:solidFill>
            <a:srgbClr val="DE6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197" y="837640"/>
            <a:ext cx="4572000" cy="844179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</p:txBody>
      </p:sp>
      <p:sp>
        <p:nvSpPr>
          <p:cNvPr id="8" name="object 2"/>
          <p:cNvSpPr/>
          <p:nvPr/>
        </p:nvSpPr>
        <p:spPr>
          <a:xfrm>
            <a:off x="598323" y="1652945"/>
            <a:ext cx="4802995" cy="452211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6501" y="1935340"/>
            <a:ext cx="4026640" cy="15509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28"/>
              </a:spcAft>
            </a:pP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Ngā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spcAft>
                <a:spcPts val="728"/>
              </a:spcAft>
            </a:pPr>
            <a:r>
              <a:rPr lang="en-GB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choose an activity from the workbook for this module. 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162449" y="932013"/>
            <a:ext cx="5865427" cy="5512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Download the workbook for this module at: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teachersandteacheraides.tki.org.nz/supporting-student-learning/Module-11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out more about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to access the other modules go to: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teachersandteacheraides.tki.org.nz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We wish you well in your learning!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00" y="3429000"/>
            <a:ext cx="3718395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5469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Introducing the module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0000" y="976055"/>
            <a:ext cx="5544000" cy="471600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module is about the type of talk that helps students to develop as active and engaged learners.</a:t>
            </a:r>
          </a:p>
          <a:p>
            <a:r>
              <a:rPr lang="en-N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for both teachers and teacher aides.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6620505" y="4723735"/>
            <a:ext cx="4983361" cy="161226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take your time to think and reflect.</a:t>
            </a:r>
          </a:p>
        </p:txBody>
      </p:sp>
    </p:spTree>
    <p:extLst>
      <p:ext uri="{BB962C8B-B14F-4D97-AF65-F5344CB8AC3E}">
        <p14:creationId xmlns:p14="http://schemas.microsoft.com/office/powerpoint/2010/main" val="3316077898"/>
      </p:ext>
    </p:extLst>
  </p:cSld>
  <p:clrMapOvr>
    <a:masterClrMapping/>
  </p:clrMapOvr>
  <p:transition spd="slow" advTm="382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665186"/>
          </a:xfrm>
        </p:spPr>
        <p:txBody>
          <a:bodyPr>
            <a:noAutofit/>
          </a:bodyPr>
          <a:lstStyle/>
          <a:p>
            <a:pPr lvl="0">
              <a:lnSpc>
                <a:spcPts val="5000"/>
              </a:lnSpc>
              <a:spcAft>
                <a:spcPts val="1200"/>
              </a:spcAft>
            </a:pP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60000" y="1030310"/>
            <a:ext cx="5544000" cy="4716000"/>
          </a:xfrm>
        </p:spPr>
        <p:txBody>
          <a:bodyPr>
            <a:noAutofit/>
          </a:bodyPr>
          <a:lstStyle/>
          <a:p>
            <a:pPr lvl="0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We want all students to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be actively 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engaged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their learning.</a:t>
            </a:r>
          </a:p>
          <a:p>
            <a:pPr lvl="0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Actively engaged learners feel ownership of their learning and take an active part in the classroom community.</a:t>
            </a:r>
          </a:p>
          <a:p>
            <a:pPr lvl="0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Language is the foundation of all learning.</a:t>
            </a:r>
          </a:p>
          <a:p>
            <a:pPr lvl="0"/>
            <a:endParaRPr lang="en-NZ" sz="2400" dirty="0"/>
          </a:p>
        </p:txBody>
      </p:sp>
      <p:sp>
        <p:nvSpPr>
          <p:cNvPr id="8" name="object 2"/>
          <p:cNvSpPr/>
          <p:nvPr/>
        </p:nvSpPr>
        <p:spPr>
          <a:xfrm>
            <a:off x="6565589" y="3440153"/>
            <a:ext cx="5154186" cy="2984948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an ‘active learner’?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purposeful talk is so important to learning?</a:t>
            </a:r>
          </a:p>
        </p:txBody>
      </p:sp>
    </p:spTree>
    <p:extLst>
      <p:ext uri="{BB962C8B-B14F-4D97-AF65-F5344CB8AC3E}">
        <p14:creationId xmlns:p14="http://schemas.microsoft.com/office/powerpoint/2010/main" val="249412273"/>
      </p:ext>
    </p:extLst>
  </p:cSld>
  <p:clrMapOvr>
    <a:masterClrMapping/>
  </p:clrMapOvr>
  <p:transition spd="slow" advTm="454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703822"/>
          </a:xfrm>
        </p:spPr>
        <p:txBody>
          <a:bodyPr>
            <a:noAutofit/>
          </a:bodyPr>
          <a:lstStyle/>
          <a:p>
            <a:pPr lvl="0">
              <a:lnSpc>
                <a:spcPts val="5000"/>
              </a:lnSpc>
              <a:spcAft>
                <a:spcPts val="1200"/>
              </a:spcAft>
            </a:pP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60000" y="1068946"/>
            <a:ext cx="5544000" cy="4716000"/>
          </a:xfrm>
        </p:spPr>
        <p:txBody>
          <a:bodyPr>
            <a:noAutofit/>
          </a:bodyPr>
          <a:lstStyle/>
          <a:p>
            <a:pPr lvl="0"/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Research shows that adults often  dominate classroom talk and oversimplify questions and tasks.</a:t>
            </a:r>
          </a:p>
          <a:p>
            <a:pPr lvl="0"/>
            <a:endParaRPr lang="en-NZ" sz="2400" dirty="0"/>
          </a:p>
        </p:txBody>
      </p:sp>
      <p:sp>
        <p:nvSpPr>
          <p:cNvPr id="8" name="object 2"/>
          <p:cNvSpPr/>
          <p:nvPr/>
        </p:nvSpPr>
        <p:spPr>
          <a:xfrm>
            <a:off x="6648511" y="4038104"/>
            <a:ext cx="4890959" cy="228787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252000" rIns="360000" bIns="25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does the most talking in your classroom?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help students to think through problems? </a:t>
            </a:r>
          </a:p>
        </p:txBody>
      </p:sp>
    </p:spTree>
    <p:extLst>
      <p:ext uri="{BB962C8B-B14F-4D97-AF65-F5344CB8AC3E}">
        <p14:creationId xmlns:p14="http://schemas.microsoft.com/office/powerpoint/2010/main" val="2142451018"/>
      </p:ext>
    </p:extLst>
  </p:cSld>
  <p:clrMapOvr>
    <a:masterClrMapping/>
  </p:clrMapOvr>
  <p:transition spd="slow" advTm="376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What is purposeful </a:t>
            </a:r>
            <a:b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learning talk?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In a classroom community of learners, student talk dominates. </a:t>
            </a: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Purposeful learning talk: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requires teachers and teacher aides to prompt students to explore new ideas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is focused on the intended learning.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" b="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4927551"/>
      </p:ext>
    </p:extLst>
  </p:cSld>
  <p:clrMapOvr>
    <a:masterClrMapping/>
  </p:clrMapOvr>
  <p:transition spd="slow" advTm="141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74245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Asking purposeful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35000"/>
            <a:ext cx="5508000" cy="4788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Purposeful questions: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the learning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 the respondent to think.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asking questions that are too easy or contain the answer. Try not to ask too many questions.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" b="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4132054"/>
      </p:ext>
    </p:extLst>
  </p:cSld>
  <p:clrMapOvr>
    <a:masterClrMapping/>
  </p:clrMapOvr>
  <p:transition spd="slow" advTm="349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672810" cy="716701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Asking purposeful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991672"/>
            <a:ext cx="5544000" cy="4716000"/>
          </a:xfrm>
        </p:spPr>
        <p:txBody>
          <a:bodyPr>
            <a:normAutofit lnSpcReduction="10000"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Purposeful questions have specific purposes that vary throughout a lesson, for example: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: helping students remember what they already know that can help with the learning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helping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students clarify their thinking and compare it 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other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people’s ideas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At the end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helping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students reflect on what they have learned.</a:t>
            </a:r>
          </a:p>
        </p:txBody>
      </p:sp>
      <p:sp>
        <p:nvSpPr>
          <p:cNvPr id="9" name="object 2"/>
          <p:cNvSpPr/>
          <p:nvPr/>
        </p:nvSpPr>
        <p:spPr>
          <a:xfrm>
            <a:off x="6652096" y="3390640"/>
            <a:ext cx="4928836" cy="291496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252000" rIns="360000" bIns="25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 some questions that could be used for these different purposes. Then review your questions. Are they likely to open up learning conversations?</a:t>
            </a:r>
          </a:p>
        </p:txBody>
      </p:sp>
    </p:spTree>
    <p:extLst>
      <p:ext uri="{BB962C8B-B14F-4D97-AF65-F5344CB8AC3E}">
        <p14:creationId xmlns:p14="http://schemas.microsoft.com/office/powerpoint/2010/main" val="3538915662"/>
      </p:ext>
    </p:extLst>
  </p:cSld>
  <p:clrMapOvr>
    <a:masterClrMapping/>
  </p:clrMapOvr>
  <p:transition spd="slow" advTm="594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729579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Purposeful waiting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035000"/>
            <a:ext cx="5508000" cy="4788000"/>
          </a:xfrm>
        </p:spPr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Wait time is a period of silence between a question and a response.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It’s best to wait at least three seconds, but we often don’t wait that long.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Using wait time shows that we expect a response and gives students time to think.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NZ" dirty="0"/>
          </a:p>
          <a:p>
            <a:endParaRPr lang="en-NZ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9733208"/>
      </p:ext>
    </p:extLst>
  </p:cSld>
  <p:clrMapOvr>
    <a:masterClrMapping/>
  </p:clrMapOvr>
  <p:transition spd="slow" advTm="373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793974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Working together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983783"/>
            <a:ext cx="5508000" cy="5425960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Purposeful classroom talk requires partnership, 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and planning!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Teacher aides need to plan what they will say and the questions they will ask to get students talking about the intended learning.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Working together, teachers and teacher aides can support all students to engage actively in learning.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t="402" b="40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50128"/>
      </p:ext>
    </p:extLst>
  </p:cSld>
  <p:clrMapOvr>
    <a:masterClrMapping/>
  </p:clrMapOvr>
  <p:transition spd="slow" advTm="496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434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Gotham Bold</vt:lpstr>
      <vt:lpstr>Gotham Book</vt:lpstr>
      <vt:lpstr>Pakiwaituhi</vt:lpstr>
      <vt:lpstr>Office Theme</vt:lpstr>
      <vt:lpstr>PowerPoint Presentation</vt:lpstr>
      <vt:lpstr>Introducing the module</vt:lpstr>
      <vt:lpstr>Why this module?</vt:lpstr>
      <vt:lpstr>Why this module?</vt:lpstr>
      <vt:lpstr>What is purposeful  learning talk?</vt:lpstr>
      <vt:lpstr>Asking purposeful questions</vt:lpstr>
      <vt:lpstr>Asking purposeful questions</vt:lpstr>
      <vt:lpstr>Purposeful waiting</vt:lpstr>
      <vt:lpstr>Working together</vt:lpstr>
      <vt:lpstr>Next Step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Anna.Kelly</dc:creator>
  <cp:lastModifiedBy>Sarah Wilson</cp:lastModifiedBy>
  <cp:revision>117</cp:revision>
  <dcterms:created xsi:type="dcterms:W3CDTF">2016-05-23T23:40:38Z</dcterms:created>
  <dcterms:modified xsi:type="dcterms:W3CDTF">2017-01-18T20:25:28Z</dcterms:modified>
</cp:coreProperties>
</file>